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sldIdLst>
    <p:sldId id="256" r:id="rId2"/>
    <p:sldId id="333" r:id="rId3"/>
    <p:sldId id="332" r:id="rId4"/>
    <p:sldId id="336" r:id="rId5"/>
    <p:sldId id="341" r:id="rId6"/>
    <p:sldId id="334" r:id="rId7"/>
    <p:sldId id="338" r:id="rId8"/>
    <p:sldId id="339" r:id="rId9"/>
    <p:sldId id="340" r:id="rId10"/>
    <p:sldId id="342" r:id="rId11"/>
    <p:sldId id="343" r:id="rId12"/>
    <p:sldId id="344" r:id="rId13"/>
    <p:sldId id="345" r:id="rId14"/>
    <p:sldId id="337" r:id="rId15"/>
    <p:sldId id="346" r:id="rId16"/>
    <p:sldId id="347" r:id="rId17"/>
    <p:sldId id="348" r:id="rId18"/>
    <p:sldId id="349" r:id="rId19"/>
    <p:sldId id="350" r:id="rId20"/>
    <p:sldId id="351" r:id="rId21"/>
    <p:sldId id="352" r:id="rId22"/>
    <p:sldId id="331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31" autoAdjust="0"/>
    <p:restoredTop sz="94620" autoAdjust="0"/>
  </p:normalViewPr>
  <p:slideViewPr>
    <p:cSldViewPr snapToGrid="0">
      <p:cViewPr varScale="1">
        <p:scale>
          <a:sx n="77" d="100"/>
          <a:sy n="77" d="100"/>
        </p:scale>
        <p:origin x="-84" y="-5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1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E57A8-2ED8-4917-9381-31A52FE8596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5D0727-9675-4B93-B9FC-6D7E869ACD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08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0884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2193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5D0727-9675-4B93-B9FC-6D7E869ACD8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588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95467" y="764705"/>
            <a:ext cx="10363200" cy="1470025"/>
          </a:xfrm>
        </p:spPr>
        <p:txBody>
          <a:bodyPr>
            <a:normAutofit/>
          </a:bodyPr>
          <a:lstStyle>
            <a:lvl1pPr algn="r">
              <a:defRPr sz="3200">
                <a:solidFill>
                  <a:srgbClr val="0070C0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7536160" y="2420888"/>
            <a:ext cx="4117909" cy="936104"/>
          </a:xfrm>
        </p:spPr>
        <p:txBody>
          <a:bodyPr>
            <a:normAutofit/>
          </a:bodyPr>
          <a:lstStyle>
            <a:lvl1pPr marL="0" indent="0" algn="r">
              <a:buNone/>
              <a:defRPr sz="20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dirty="0" smtClean="0"/>
              <a:t>chenjie@baidu.com</a:t>
            </a:r>
          </a:p>
          <a:p>
            <a:r>
              <a:rPr lang="en-US" altLang="zh-CN" dirty="0" smtClean="0"/>
              <a:t>2011</a:t>
            </a:r>
            <a:r>
              <a:rPr lang="zh-CN" altLang="en-US" dirty="0" smtClean="0"/>
              <a:t>年</a:t>
            </a:r>
            <a:r>
              <a:rPr lang="en-US" altLang="zh-CN" dirty="0" smtClean="0"/>
              <a:t>11</a:t>
            </a:r>
            <a:r>
              <a:rPr lang="zh-CN" altLang="en-US" dirty="0" smtClean="0"/>
              <a:t>月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0919" y="3362325"/>
            <a:ext cx="1663700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98509" y="6179394"/>
            <a:ext cx="20701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8263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340768"/>
            <a:ext cx="10972800" cy="4785395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36927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542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188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844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370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619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101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0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475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351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124745"/>
            <a:ext cx="10972800" cy="5001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D90A3-7FCC-4346-B982-3028DE2F7FB4}" type="datetimeFigureOut">
              <a:rPr lang="zh-CN" altLang="en-US" smtClean="0"/>
              <a:pPr/>
              <a:t>2016/3/17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EABEE-8097-40A7-A406-6ECE47C3D5C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9498509" y="6179394"/>
            <a:ext cx="2070100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07176" y="281540"/>
            <a:ext cx="216217" cy="605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04959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rgbClr val="0070C0"/>
          </a:solidFill>
          <a:latin typeface="微软雅黑" pitchFamily="34" charset="-122"/>
          <a:ea typeface="微软雅黑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600" b="1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10.5.24.21:8080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docs.docker.com/compose/production/" TargetMode="External"/><Relationship Id="rId13" Type="http://schemas.openxmlformats.org/officeDocument/2006/relationships/hyperlink" Target="http://www.open-open.com/lib/view/open1426639887023.html" TargetMode="External"/><Relationship Id="rId3" Type="http://schemas.openxmlformats.org/officeDocument/2006/relationships/hyperlink" Target="http://www.open-open.com/lib/view/open1433897177879.html" TargetMode="External"/><Relationship Id="rId7" Type="http://schemas.openxmlformats.org/officeDocument/2006/relationships/hyperlink" Target="http://www.jdon.com/46901" TargetMode="External"/><Relationship Id="rId12" Type="http://schemas.openxmlformats.org/officeDocument/2006/relationships/hyperlink" Target="http://container-solutions.com/continuous-delivery-with-docker-on-mesos-in-less-than-a-minute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nfoq.com/cn/news/2014/08/top-10-open-source-docker/" TargetMode="External"/><Relationship Id="rId11" Type="http://schemas.openxmlformats.org/officeDocument/2006/relationships/hyperlink" Target="http://www.open-open.com/lib/view/open1426557230726.html" TargetMode="External"/><Relationship Id="rId5" Type="http://schemas.openxmlformats.org/officeDocument/2006/relationships/hyperlink" Target="http://jingyan.baidu.com/article/425e69e6df76bbbe15fc1690.html" TargetMode="External"/><Relationship Id="rId10" Type="http://schemas.openxmlformats.org/officeDocument/2006/relationships/hyperlink" Target="http://www.07net01.com/2015/09/929540.html" TargetMode="External"/><Relationship Id="rId4" Type="http://schemas.openxmlformats.org/officeDocument/2006/relationships/hyperlink" Target="http://www.aixchina.net/home/space.php?uid=59140&amp;do=blog&amp;id=135681" TargetMode="External"/><Relationship Id="rId9" Type="http://schemas.openxmlformats.org/officeDocument/2006/relationships/hyperlink" Target="https://docs.docker.com/compose/overview/#features" TargetMode="External"/><Relationship Id="rId14" Type="http://schemas.openxmlformats.org/officeDocument/2006/relationships/hyperlink" Target="http://container-solutions.com/continuous-delivery-with-docker-on-mesos-in-less-than-a-minute-part-2/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1net.com/cloud/tech/329878.html" TargetMode="External"/><Relationship Id="rId13" Type="http://schemas.openxmlformats.org/officeDocument/2006/relationships/hyperlink" Target="http://www.linuxidc.com/Linux/2014-11/109725.htm" TargetMode="External"/><Relationship Id="rId3" Type="http://schemas.openxmlformats.org/officeDocument/2006/relationships/hyperlink" Target="http://www.csdn.net/article/2014-10-31/2822393" TargetMode="External"/><Relationship Id="rId7" Type="http://schemas.openxmlformats.org/officeDocument/2006/relationships/hyperlink" Target="http://www.oschina.net/p/kubernetes" TargetMode="External"/><Relationship Id="rId12" Type="http://schemas.openxmlformats.org/officeDocument/2006/relationships/hyperlink" Target="http://segmentfault.com/a/1190000002620961" TargetMode="External"/><Relationship Id="rId2" Type="http://schemas.openxmlformats.org/officeDocument/2006/relationships/notesSlide" Target="../notesSlides/notesSlide15.xml"/><Relationship Id="rId16" Type="http://schemas.openxmlformats.org/officeDocument/2006/relationships/hyperlink" Target="http://dockone.io/question/25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sdn.net/article/2014-11-28/2822850-Docker" TargetMode="External"/><Relationship Id="rId11" Type="http://schemas.openxmlformats.org/officeDocument/2006/relationships/hyperlink" Target="http://blog.csdn.net/zhxue123/article/details/37815957" TargetMode="External"/><Relationship Id="rId5" Type="http://schemas.openxmlformats.org/officeDocument/2006/relationships/hyperlink" Target="http://www.infoq.com/cn/articles/Kubernetes-system-architecture-introduction?utm_campaign=infoq_content&amp;utm_source=infoq&amp;utm_medium=feed&amp;utm_term=global" TargetMode="External"/><Relationship Id="rId15" Type="http://schemas.openxmlformats.org/officeDocument/2006/relationships/hyperlink" Target="http://blog.csdn.net/qingchi0/article/details/42538549" TargetMode="External"/><Relationship Id="rId10" Type="http://schemas.openxmlformats.org/officeDocument/2006/relationships/hyperlink" Target="http://blog.csdn.net/zhang__jiayu/article/details/42745507" TargetMode="External"/><Relationship Id="rId4" Type="http://schemas.openxmlformats.org/officeDocument/2006/relationships/hyperlink" Target="http://blog.liuts.com/post/247/" TargetMode="External"/><Relationship Id="rId9" Type="http://schemas.openxmlformats.org/officeDocument/2006/relationships/hyperlink" Target="http://mt.sohu.com/20150730/n417842155.shtml" TargetMode="External"/><Relationship Id="rId14" Type="http://schemas.openxmlformats.org/officeDocument/2006/relationships/hyperlink" Target="https://linux.cn/article-4810-3.html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segmentfault.com/a/1190000002620961" TargetMode="External"/><Relationship Id="rId3" Type="http://schemas.openxmlformats.org/officeDocument/2006/relationships/hyperlink" Target="https://github.com/GoogleCloudPlatform/kubernetes/blob/master/docs/getting-started-guides/ubuntu.md" TargetMode="External"/><Relationship Id="rId7" Type="http://schemas.openxmlformats.org/officeDocument/2006/relationships/hyperlink" Target="http://www.infoq.com/cn/articles/deploy-your-application-like-google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everalnines.com/blog/installing-kubernetes-cluster-minions-centos7-manage-pods-services" TargetMode="External"/><Relationship Id="rId11" Type="http://schemas.openxmlformats.org/officeDocument/2006/relationships/hyperlink" Target="http://www.csdn.net/article/2015-06-12/2824937" TargetMode="External"/><Relationship Id="rId5" Type="http://schemas.openxmlformats.org/officeDocument/2006/relationships/hyperlink" Target="http://containertutorials.com/get_started_kubernetes/index.html" TargetMode="External"/><Relationship Id="rId10" Type="http://schemas.openxmlformats.org/officeDocument/2006/relationships/hyperlink" Target="http://www.csdn.net/article/2014-10-31/2822393" TargetMode="External"/><Relationship Id="rId4" Type="http://schemas.openxmlformats.org/officeDocument/2006/relationships/hyperlink" Target="http://kubernetes.io/v1.0/docs/getting-started-guides/ubuntu.html" TargetMode="External"/><Relationship Id="rId9" Type="http://schemas.openxmlformats.org/officeDocument/2006/relationships/hyperlink" Target="http://blog.csdn.net/zhxue123/article/details/37815957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ontainertutorials.com/index.html" TargetMode="External"/><Relationship Id="rId7" Type="http://schemas.openxmlformats.org/officeDocument/2006/relationships/hyperlink" Target="http://www.tuicool.com/articles/NRRzUbn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tackoverflow.com/questions/26788485/how-do-i-run-private-docker-images-on-google-container-engine/26788669#26788669" TargetMode="External"/><Relationship Id="rId5" Type="http://schemas.openxmlformats.org/officeDocument/2006/relationships/hyperlink" Target="https://github.com/GoogleCloudPlatform/kubernetes/blob/release-1.0/docs/user-guide/kubectl/kubectl_exec.md" TargetMode="External"/><Relationship Id="rId4" Type="http://schemas.openxmlformats.org/officeDocument/2006/relationships/hyperlink" Target="https://github.com/kubernetes/kubernetes/wiki/User-FAQ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nfoq.com/articles/scaling-docker-with-kubernetes" TargetMode="External"/><Relationship Id="rId13" Type="http://schemas.openxmlformats.org/officeDocument/2006/relationships/hyperlink" Target="http://www.oschina.net/translate/kubernetes-design-overview?cmp" TargetMode="External"/><Relationship Id="rId3" Type="http://schemas.openxmlformats.org/officeDocument/2006/relationships/hyperlink" Target="https://github.com/kubernetes/kubernetes/blob/release-1.0/docs/getting-started-guides/ubuntu.md" TargetMode="External"/><Relationship Id="rId7" Type="http://schemas.openxmlformats.org/officeDocument/2006/relationships/hyperlink" Target="https://github.com/kubernetes/kubernetes/tree/master/cluster/addons/dns" TargetMode="External"/><Relationship Id="rId12" Type="http://schemas.openxmlformats.org/officeDocument/2006/relationships/hyperlink" Target="http://www.csdn.net/article/2014-10-31/2822393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y.oschina.net/kakablue/blog/278038" TargetMode="External"/><Relationship Id="rId11" Type="http://schemas.openxmlformats.org/officeDocument/2006/relationships/hyperlink" Target="http://www.tuicool.com/articles/uiYjmi" TargetMode="External"/><Relationship Id="rId5" Type="http://schemas.openxmlformats.org/officeDocument/2006/relationships/hyperlink" Target="http://www.csdn.net/article/2015-06-12/2824937" TargetMode="External"/><Relationship Id="rId10" Type="http://schemas.openxmlformats.org/officeDocument/2006/relationships/hyperlink" Target="http://www.infoq.com/cn/articles/Kubernetes-system-architecture-introduction?utm_campaign=infoq_content&amp;utm_source=infoq&amp;utm_medium=feed&amp;utm_term=global" TargetMode="External"/><Relationship Id="rId4" Type="http://schemas.openxmlformats.org/officeDocument/2006/relationships/hyperlink" Target="http://blog.liuts.com/category/42/1/1/" TargetMode="External"/><Relationship Id="rId9" Type="http://schemas.openxmlformats.org/officeDocument/2006/relationships/hyperlink" Target="https://github.com/kubernetes/kubernetes/tree/master/examples/guestbook" TargetMode="External"/><Relationship Id="rId14" Type="http://schemas.openxmlformats.org/officeDocument/2006/relationships/hyperlink" Target="http://blog.itpub.net/723887/viewspace-474914/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github.com/kubernetes/kubernetes/blob/master/docs/getting-started-guides/docker-multinode/master.md" TargetMode="External"/><Relationship Id="rId3" Type="http://schemas.openxmlformats.org/officeDocument/2006/relationships/hyperlink" Target="https://github.com/kubernetes/kubernetes" TargetMode="External"/><Relationship Id="rId7" Type="http://schemas.openxmlformats.org/officeDocument/2006/relationships/hyperlink" Target="https://github.com/kubernetes/kubernetes/blob/master/docs/getting-started-guides/docker-multinode.md" TargetMode="External"/><Relationship Id="rId12" Type="http://schemas.openxmlformats.org/officeDocument/2006/relationships/hyperlink" Target="https://github.com/kubernetes/kubernetes/tree/master/cluster/addons/dns#how-do-i-test-if-it-is-working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github.com/kubernetes/kubernetes/blob/v1.0.6/cluster/addons/dns/README.md" TargetMode="External"/><Relationship Id="rId11" Type="http://schemas.openxmlformats.org/officeDocument/2006/relationships/hyperlink" Target="https://github.com/kubernetes/kubernetes/blob/master/docs/getting-started-guides/docker-multinode/deployDNS.md" TargetMode="External"/><Relationship Id="rId5" Type="http://schemas.openxmlformats.org/officeDocument/2006/relationships/hyperlink" Target="https://github.com/kubernetes/kubernetes/tree/release-1.0/examples/guestbook" TargetMode="External"/><Relationship Id="rId10" Type="http://schemas.openxmlformats.org/officeDocument/2006/relationships/hyperlink" Target="https://github.com/kubernetes/kubernetes/blob/master/docs/getting-started-guides/docker-multinode/testing.md" TargetMode="External"/><Relationship Id="rId4" Type="http://schemas.openxmlformats.org/officeDocument/2006/relationships/hyperlink" Target="https://github.com/kubernetes/kubernetes/blob/release-1.0/docs/getting-started-guides/ubuntu.md" TargetMode="External"/><Relationship Id="rId9" Type="http://schemas.openxmlformats.org/officeDocument/2006/relationships/hyperlink" Target="https://github.com/kubernetes/kubernetes/blob/master/docs/getting-started-guides/docker-multinode/worker.md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geek.csdn.net/news/detail/2578" TargetMode="External"/><Relationship Id="rId13" Type="http://schemas.openxmlformats.org/officeDocument/2006/relationships/hyperlink" Target="http://www.csdn.net/article/2013-09-06/2816861-Marathon" TargetMode="External"/><Relationship Id="rId3" Type="http://schemas.openxmlformats.org/officeDocument/2006/relationships/hyperlink" Target="http://www.jdon.com/46901" TargetMode="External"/><Relationship Id="rId7" Type="http://schemas.openxmlformats.org/officeDocument/2006/relationships/hyperlink" Target="http://cloud.51cto.com/art/201503/467002.htm" TargetMode="External"/><Relationship Id="rId12" Type="http://schemas.openxmlformats.org/officeDocument/2006/relationships/hyperlink" Target="http://www.tuicool.com/articles/FjeAbq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pen-open.com/doc/view/1de6a03a343e4f5cab8cf7fd6e883317" TargetMode="External"/><Relationship Id="rId11" Type="http://schemas.openxmlformats.org/officeDocument/2006/relationships/hyperlink" Target="http://wenku.baidu.com/link?url=LiMoog3GkL3DMVzd1TDQPJD5HuznXVe0l0DPJmGThmsAxZYI-VSdks9m-ubAcmQsuoGQKWH2bIdzPB8QM8F1KBwjVuuTNgzNNK6MEY1aqU_" TargetMode="External"/><Relationship Id="rId5" Type="http://schemas.openxmlformats.org/officeDocument/2006/relationships/hyperlink" Target="http://dockone.io/article/213" TargetMode="External"/><Relationship Id="rId15" Type="http://schemas.openxmlformats.org/officeDocument/2006/relationships/hyperlink" Target="http://blog.csdn.net/yangzhenping/article/details/42921211" TargetMode="External"/><Relationship Id="rId10" Type="http://schemas.openxmlformats.org/officeDocument/2006/relationships/hyperlink" Target="http://www.open-open.com/lib/view/open1431661251044.html" TargetMode="External"/><Relationship Id="rId4" Type="http://schemas.openxmlformats.org/officeDocument/2006/relationships/hyperlink" Target="http://www.oschina.net/translate/scaling-docker-with-swarm" TargetMode="External"/><Relationship Id="rId9" Type="http://schemas.openxmlformats.org/officeDocument/2006/relationships/hyperlink" Target="http://news.cecb2b.com/info/20140225/1939856.shtml" TargetMode="External"/><Relationship Id="rId14" Type="http://schemas.openxmlformats.org/officeDocument/2006/relationships/hyperlink" Target="http://www.jdon.com/artichect/managing-docker-clusters-using-mesos-and-marathon.html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95467" y="764705"/>
            <a:ext cx="10363200" cy="1746483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sv-SE" dirty="0"/>
              <a:t>基于</a:t>
            </a:r>
            <a:r>
              <a:rPr lang="sv-SE" altLang="zh-CN" dirty="0"/>
              <a:t>Docker</a:t>
            </a:r>
            <a:r>
              <a:rPr lang="zh-CN" altLang="sv-SE" dirty="0"/>
              <a:t>的云平台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b="0" dirty="0" smtClean="0"/>
              <a:t>Docker</a:t>
            </a:r>
            <a:r>
              <a:rPr lang="zh-CN" altLang="en-US" b="0" dirty="0"/>
              <a:t>进阶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杨军</a:t>
            </a:r>
            <a:endParaRPr lang="en-US" altLang="zh-CN" dirty="0"/>
          </a:p>
          <a:p>
            <a:r>
              <a:rPr lang="en-US" altLang="zh-CN" dirty="0" smtClean="0"/>
              <a:t>yangjun@intra.nsfocus.com</a:t>
            </a:r>
          </a:p>
        </p:txBody>
      </p:sp>
    </p:spTree>
    <p:extLst>
      <p:ext uri="{BB962C8B-B14F-4D97-AF65-F5344CB8AC3E}">
        <p14:creationId xmlns:p14="http://schemas.microsoft.com/office/powerpoint/2010/main" val="322606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主要内容</a:t>
            </a:r>
            <a:endParaRPr lang="zh-CN" altLang="en-US" dirty="0"/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518984" y="1369797"/>
            <a:ext cx="11425849" cy="23125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2000" b="0" dirty="0" smtClean="0"/>
              <a:t>1</a:t>
            </a:r>
            <a:r>
              <a:rPr lang="zh-CN" altLang="en-US" sz="2000" b="0" dirty="0" smtClean="0"/>
              <a:t>、</a:t>
            </a:r>
            <a:r>
              <a:rPr lang="zh-CN" altLang="en-US" sz="2000" b="0" dirty="0"/>
              <a:t>问题引入</a:t>
            </a:r>
            <a:endParaRPr lang="en-US" altLang="zh-CN" sz="2000" b="0" dirty="0"/>
          </a:p>
          <a:p>
            <a:pPr>
              <a:buNone/>
            </a:pPr>
            <a:r>
              <a:rPr lang="en-US" altLang="zh-CN" sz="2000" b="0" dirty="0"/>
              <a:t>2</a:t>
            </a:r>
            <a:r>
              <a:rPr lang="zh-CN" altLang="en-US" sz="2000" b="0" dirty="0" smtClean="0"/>
              <a:t>、</a:t>
            </a:r>
            <a:r>
              <a:rPr lang="zh-CN" altLang="en-US" sz="2000" b="0" dirty="0"/>
              <a:t>解决方案</a:t>
            </a:r>
            <a:endParaRPr lang="en-US" altLang="zh-CN" sz="2000" b="0" dirty="0" smtClean="0"/>
          </a:p>
          <a:p>
            <a:pPr>
              <a:buNone/>
            </a:pPr>
            <a:r>
              <a:rPr lang="en-US" altLang="zh-CN" sz="2000" b="0" dirty="0"/>
              <a:t>3</a:t>
            </a:r>
            <a:r>
              <a:rPr lang="zh-CN" altLang="en-US" sz="2000" b="0" dirty="0" smtClean="0"/>
              <a:t>、</a:t>
            </a:r>
            <a:r>
              <a:rPr lang="en-US" altLang="zh-CN" sz="2000" b="0" dirty="0" smtClean="0"/>
              <a:t>Docker</a:t>
            </a:r>
            <a:r>
              <a:rPr lang="zh-CN" altLang="en-US" sz="2000" b="0" dirty="0"/>
              <a:t>开源项目介绍</a:t>
            </a:r>
            <a:endParaRPr lang="en-US" altLang="zh-CN" sz="2000" b="0" dirty="0" smtClean="0"/>
          </a:p>
          <a:p>
            <a:pPr>
              <a:buNone/>
            </a:pPr>
            <a:r>
              <a:rPr lang="en-US" altLang="zh-CN" sz="2000" b="0" dirty="0" smtClean="0"/>
              <a:t>4</a:t>
            </a:r>
            <a:r>
              <a:rPr lang="zh-CN" altLang="en-US" sz="2000" b="0" dirty="0" smtClean="0"/>
              <a:t>、参考资料</a:t>
            </a:r>
            <a:endParaRPr lang="en-US" altLang="zh-CN" sz="2000" b="0" dirty="0" smtClean="0"/>
          </a:p>
          <a:p>
            <a:pPr>
              <a:buNone/>
            </a:pPr>
            <a:r>
              <a:rPr lang="en-US" altLang="zh-CN" sz="2000" b="0" dirty="0" smtClean="0"/>
              <a:t>5</a:t>
            </a:r>
            <a:r>
              <a:rPr lang="zh-CN" altLang="en-US" sz="2000" b="0" dirty="0" smtClean="0"/>
              <a:t>、附录</a:t>
            </a:r>
            <a:endParaRPr lang="en-US" altLang="zh-CN" sz="2000" b="0" dirty="0" smtClean="0"/>
          </a:p>
        </p:txBody>
      </p:sp>
    </p:spTree>
    <p:extLst>
      <p:ext uri="{BB962C8B-B14F-4D97-AF65-F5344CB8AC3E}">
        <p14:creationId xmlns:p14="http://schemas.microsoft.com/office/powerpoint/2010/main" val="30784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1</a:t>
            </a:r>
            <a:r>
              <a:rPr lang="zh-CN" altLang="en-US" b="0" dirty="0" smtClean="0"/>
              <a:t>、问题引入</a:t>
            </a:r>
            <a:r>
              <a:rPr lang="en-US" altLang="zh-CN" b="0" dirty="0" smtClean="0"/>
              <a:t>-</a:t>
            </a:r>
            <a:r>
              <a:rPr lang="zh-CN" altLang="en-US" b="0" dirty="0" smtClean="0"/>
              <a:t>解决什么问题？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3124" y="1136818"/>
            <a:ext cx="1093573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u="sng" dirty="0">
                <a:solidFill>
                  <a:srgbClr val="3333FF"/>
                </a:solidFill>
              </a:rPr>
              <a:t>考虑如下</a:t>
            </a:r>
            <a:r>
              <a:rPr lang="zh-CN" altLang="en-US" u="sng" dirty="0" smtClean="0">
                <a:solidFill>
                  <a:srgbClr val="3333FF"/>
                </a:solidFill>
              </a:rPr>
              <a:t>场景：</a:t>
            </a:r>
            <a:endParaRPr lang="en-US" altLang="zh-CN" u="sng" dirty="0" smtClean="0">
              <a:solidFill>
                <a:srgbClr val="3333FF"/>
              </a:solidFill>
            </a:endParaRPr>
          </a:p>
          <a:p>
            <a:r>
              <a:rPr lang="zh-CN" altLang="en-US" dirty="0"/>
              <a:t>一</a:t>
            </a:r>
            <a:r>
              <a:rPr lang="zh-CN" altLang="en-US" dirty="0" smtClean="0"/>
              <a:t>个较大型的分布式系统，比如绿盟云。需要跨主机分布式部署、管理、和运维，内部有</a:t>
            </a:r>
            <a:r>
              <a:rPr lang="en-US" altLang="zh-CN" dirty="0" smtClean="0"/>
              <a:t>MySQL</a:t>
            </a:r>
            <a:r>
              <a:rPr lang="zh-CN" altLang="en-US" dirty="0" smtClean="0"/>
              <a:t>、</a:t>
            </a:r>
            <a:r>
              <a:rPr lang="en-US" altLang="zh-CN" dirty="0" err="1" smtClean="0"/>
              <a:t>Redis</a:t>
            </a:r>
            <a:r>
              <a:rPr lang="zh-CN" altLang="en-US" dirty="0" smtClean="0"/>
              <a:t>、</a:t>
            </a:r>
            <a:r>
              <a:rPr lang="en-US" altLang="zh-CN" dirty="0" smtClean="0"/>
              <a:t>API</a:t>
            </a:r>
            <a:r>
              <a:rPr lang="zh-CN" altLang="en-US" dirty="0" smtClean="0"/>
              <a:t>、</a:t>
            </a:r>
            <a:r>
              <a:rPr lang="en-US" altLang="zh-CN" dirty="0" smtClean="0"/>
              <a:t>Web</a:t>
            </a:r>
            <a:r>
              <a:rPr lang="zh-CN" altLang="en-US" dirty="0" smtClean="0"/>
              <a:t>、消息队列、负载均衡、分布式等各种基础服务组成。</a:t>
            </a:r>
            <a:endParaRPr lang="en-US" altLang="zh-CN" dirty="0" smtClean="0"/>
          </a:p>
          <a:p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我们需要什么样的云平台？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如何使用容器有效的组织各种服务？有</a:t>
            </a:r>
            <a:r>
              <a:rPr lang="zh-CN" altLang="en-US" dirty="0"/>
              <a:t>状态</a:t>
            </a:r>
            <a:r>
              <a:rPr lang="zh-CN" altLang="en-US" dirty="0" smtClean="0"/>
              <a:t>服务和无状态服务分别怎么处理？</a:t>
            </a:r>
            <a:r>
              <a:rPr lang="en-US" altLang="zh-CN" dirty="0"/>
              <a:t> </a:t>
            </a:r>
            <a:r>
              <a:rPr lang="en-US" altLang="zh-CN" u="sng" dirty="0">
                <a:solidFill>
                  <a:srgbClr val="3333FF"/>
                </a:solidFill>
              </a:rPr>
              <a:t>-</a:t>
            </a:r>
            <a:r>
              <a:rPr lang="zh-CN" altLang="en-US" u="sng" dirty="0" smtClean="0">
                <a:solidFill>
                  <a:srgbClr val="3333FF"/>
                </a:solidFill>
              </a:rPr>
              <a:t>服务</a:t>
            </a:r>
            <a:r>
              <a:rPr lang="zh-CN" altLang="en-US" u="sng" dirty="0">
                <a:solidFill>
                  <a:srgbClr val="3333FF"/>
                </a:solidFill>
              </a:rPr>
              <a:t>实施</a:t>
            </a:r>
            <a:endParaRPr lang="en-US" altLang="zh-CN" u="sng" dirty="0" smtClean="0">
              <a:solidFill>
                <a:srgbClr val="3333FF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如何跨主机分布式部署、更新、运维？</a:t>
            </a:r>
            <a:r>
              <a:rPr lang="en-US" altLang="zh-CN" dirty="0"/>
              <a:t> </a:t>
            </a:r>
            <a:r>
              <a:rPr lang="en-US" altLang="zh-CN" u="sng" dirty="0" smtClean="0">
                <a:solidFill>
                  <a:srgbClr val="3333FF"/>
                </a:solidFill>
              </a:rPr>
              <a:t>-</a:t>
            </a:r>
            <a:r>
              <a:rPr lang="zh-CN" altLang="en-US" u="sng" dirty="0" smtClean="0">
                <a:solidFill>
                  <a:srgbClr val="3333FF"/>
                </a:solidFill>
              </a:rPr>
              <a:t>分布式管理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如何保证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容器的高可用？</a:t>
            </a:r>
            <a:r>
              <a:rPr lang="en-US" altLang="zh-CN" u="sng" dirty="0" smtClean="0">
                <a:solidFill>
                  <a:srgbClr val="3333FF"/>
                </a:solidFill>
              </a:rPr>
              <a:t>-</a:t>
            </a:r>
            <a:r>
              <a:rPr lang="zh-CN" altLang="en-US" u="sng" dirty="0">
                <a:solidFill>
                  <a:srgbClr val="3333FF"/>
                </a:solidFill>
              </a:rPr>
              <a:t>高可用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如何对主机资源进行有效管理、并充分利用主机资源？</a:t>
            </a:r>
            <a:r>
              <a:rPr lang="en-US" altLang="zh-CN" u="sng" dirty="0" smtClean="0">
                <a:solidFill>
                  <a:srgbClr val="3333FF"/>
                </a:solidFill>
              </a:rPr>
              <a:t>-</a:t>
            </a:r>
            <a:r>
              <a:rPr lang="zh-CN" altLang="en-US" u="sng" dirty="0" smtClean="0">
                <a:solidFill>
                  <a:srgbClr val="3333FF"/>
                </a:solidFill>
              </a:rPr>
              <a:t>智能调度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如何对容器存储进行管理？</a:t>
            </a:r>
            <a:r>
              <a:rPr lang="en-US" altLang="zh-CN" u="sng" dirty="0" smtClean="0">
                <a:solidFill>
                  <a:srgbClr val="3333FF"/>
                </a:solidFill>
              </a:rPr>
              <a:t>-</a:t>
            </a:r>
            <a:r>
              <a:rPr lang="zh-CN" altLang="en-US" u="sng" dirty="0" smtClean="0">
                <a:solidFill>
                  <a:srgbClr val="3333FF"/>
                </a:solidFill>
              </a:rPr>
              <a:t>容器存储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如何对分布式容器环境进行自动部署、</a:t>
            </a:r>
            <a:r>
              <a:rPr lang="en-US" altLang="zh-CN" dirty="0"/>
              <a:t>R</a:t>
            </a:r>
            <a:r>
              <a:rPr lang="en-US" altLang="zh-CN" dirty="0" smtClean="0"/>
              <a:t>olling </a:t>
            </a:r>
            <a:r>
              <a:rPr lang="en-US" altLang="zh-CN" dirty="0"/>
              <a:t>U</a:t>
            </a:r>
            <a:r>
              <a:rPr lang="en-US" altLang="zh-CN" dirty="0" smtClean="0"/>
              <a:t>pdate</a:t>
            </a:r>
            <a:r>
              <a:rPr lang="zh-CN" altLang="en-US" dirty="0" smtClean="0"/>
              <a:t>？</a:t>
            </a:r>
            <a:r>
              <a:rPr lang="en-US" altLang="zh-CN" u="sng" dirty="0" smtClean="0">
                <a:solidFill>
                  <a:srgbClr val="3333FF"/>
                </a:solidFill>
              </a:rPr>
              <a:t>-</a:t>
            </a:r>
            <a:r>
              <a:rPr lang="zh-CN" altLang="en-US" u="sng" dirty="0">
                <a:solidFill>
                  <a:srgbClr val="3333FF"/>
                </a:solidFill>
              </a:rPr>
              <a:t>自动</a:t>
            </a:r>
            <a:r>
              <a:rPr lang="zh-CN" altLang="en-US" u="sng" dirty="0" smtClean="0">
                <a:solidFill>
                  <a:srgbClr val="3333FF"/>
                </a:solidFill>
              </a:rPr>
              <a:t>部署</a:t>
            </a:r>
            <a:r>
              <a:rPr lang="en-US" altLang="zh-CN" u="sng" dirty="0" smtClean="0">
                <a:solidFill>
                  <a:srgbClr val="3333FF"/>
                </a:solidFill>
              </a:rPr>
              <a:t>/</a:t>
            </a:r>
            <a:r>
              <a:rPr lang="zh-CN" altLang="en-US" u="sng" dirty="0" smtClean="0">
                <a:solidFill>
                  <a:srgbClr val="3333FF"/>
                </a:solidFill>
              </a:rPr>
              <a:t>更新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如何将容器应用开发与当前研发流程结合起来，方便管理？比如</a:t>
            </a:r>
            <a:r>
              <a:rPr lang="zh-CN" altLang="en-US" dirty="0"/>
              <a:t>开发、构建、测试、上线</a:t>
            </a:r>
            <a:r>
              <a:rPr lang="zh-CN" altLang="en-US" dirty="0" smtClean="0"/>
              <a:t>、更新、运维、监控等各个阶段如何有效管理？如何结合产品现状切换容器？</a:t>
            </a:r>
            <a:r>
              <a:rPr lang="en-US" altLang="zh-CN" u="sng" dirty="0" smtClean="0">
                <a:solidFill>
                  <a:srgbClr val="3333FF"/>
                </a:solidFill>
              </a:rPr>
              <a:t>-</a:t>
            </a:r>
            <a:r>
              <a:rPr lang="zh-CN" altLang="en-US" u="sng" dirty="0">
                <a:solidFill>
                  <a:srgbClr val="3333FF"/>
                </a:solidFill>
              </a:rPr>
              <a:t>无缝切换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如何做服务自动发现与负载均衡？</a:t>
            </a:r>
            <a:r>
              <a:rPr lang="en-US" altLang="zh-CN" u="sng" dirty="0">
                <a:solidFill>
                  <a:srgbClr val="3333FF"/>
                </a:solidFill>
              </a:rPr>
              <a:t>-</a:t>
            </a:r>
            <a:r>
              <a:rPr lang="zh-CN" altLang="en-US" u="sng" dirty="0" smtClean="0">
                <a:solidFill>
                  <a:srgbClr val="3333FF"/>
                </a:solidFill>
              </a:rPr>
              <a:t>服务发现、负载均衡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如何对容器进行监控、日志等处理？</a:t>
            </a:r>
            <a:r>
              <a:rPr lang="en-US" altLang="zh-CN" u="sng" dirty="0" smtClean="0">
                <a:solidFill>
                  <a:srgbClr val="3333FF"/>
                </a:solidFill>
              </a:rPr>
              <a:t>-</a:t>
            </a:r>
            <a:r>
              <a:rPr lang="zh-CN" altLang="en-US" u="sng" dirty="0">
                <a:solidFill>
                  <a:srgbClr val="3333FF"/>
                </a:solidFill>
              </a:rPr>
              <a:t>系统</a:t>
            </a:r>
            <a:r>
              <a:rPr lang="zh-CN" altLang="en-US" u="sng" dirty="0" smtClean="0">
                <a:solidFill>
                  <a:srgbClr val="3333FF"/>
                </a:solidFill>
              </a:rPr>
              <a:t>监控、日志处理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我们需要什么样的最佳实践？</a:t>
            </a:r>
            <a:r>
              <a:rPr lang="en-US" altLang="zh-CN" u="sng" dirty="0" smtClean="0">
                <a:solidFill>
                  <a:srgbClr val="3333FF"/>
                </a:solidFill>
              </a:rPr>
              <a:t>-</a:t>
            </a:r>
            <a:r>
              <a:rPr lang="zh-CN" altLang="en-US" u="sng" dirty="0">
                <a:solidFill>
                  <a:srgbClr val="3333FF"/>
                </a:solidFill>
              </a:rPr>
              <a:t>最佳实践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基于以上问题，应该如何解决？目前有哪些开源解决方案可供参考？分别有什么优势、缺点？我们应该怎么选择？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132509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1</a:t>
            </a:r>
            <a:r>
              <a:rPr lang="zh-CN" altLang="en-US" b="0" dirty="0" smtClean="0"/>
              <a:t>、问题引入</a:t>
            </a:r>
            <a:r>
              <a:rPr lang="en-US" altLang="zh-CN" b="0" dirty="0" smtClean="0"/>
              <a:t>-</a:t>
            </a:r>
            <a:r>
              <a:rPr lang="zh-CN" altLang="en-US" b="0" dirty="0" smtClean="0"/>
              <a:t>问题分类</a:t>
            </a:r>
            <a:endParaRPr lang="zh-CN" alt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01" y="920414"/>
            <a:ext cx="8752832" cy="2724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56053" y="3645241"/>
            <a:ext cx="1093573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u="sng" dirty="0" smtClean="0">
                <a:solidFill>
                  <a:srgbClr val="3333FF"/>
                </a:solidFill>
              </a:rPr>
              <a:t>关键问题：</a:t>
            </a:r>
            <a:endParaRPr lang="en-US" altLang="zh-CN" sz="1600" u="sng" dirty="0" smtClean="0">
              <a:solidFill>
                <a:srgbClr val="3333FF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/>
              <a:t>服务</a:t>
            </a:r>
            <a:r>
              <a:rPr lang="zh-CN" altLang="en-US" sz="1600" dirty="0" smtClean="0"/>
              <a:t>实施</a:t>
            </a:r>
            <a:endParaRPr lang="en-US" altLang="zh-CN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/>
              <a:t>容器存储</a:t>
            </a:r>
            <a:endParaRPr lang="en-US" altLang="zh-CN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 smtClean="0"/>
              <a:t>分布式管理</a:t>
            </a:r>
            <a:endParaRPr lang="en-US" altLang="zh-CN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 smtClean="0"/>
              <a:t>智能调度</a:t>
            </a:r>
            <a:endParaRPr lang="en-US" altLang="zh-CN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 smtClean="0"/>
              <a:t>高可用</a:t>
            </a:r>
            <a:endParaRPr lang="en-US" altLang="zh-CN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/>
              <a:t>自动</a:t>
            </a:r>
            <a:r>
              <a:rPr lang="zh-CN" altLang="en-US" sz="1600" dirty="0" smtClean="0"/>
              <a:t>部署</a:t>
            </a:r>
            <a:r>
              <a:rPr lang="en-US" altLang="zh-CN" sz="1600" dirty="0" smtClean="0"/>
              <a:t>/</a:t>
            </a:r>
            <a:r>
              <a:rPr lang="zh-CN" altLang="en-US" sz="1600" dirty="0" smtClean="0"/>
              <a:t>更新</a:t>
            </a:r>
            <a:endParaRPr lang="en-US" altLang="zh-CN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/>
              <a:t>服务</a:t>
            </a:r>
            <a:r>
              <a:rPr lang="zh-CN" altLang="en-US" sz="1600" dirty="0" smtClean="0"/>
              <a:t>发现</a:t>
            </a:r>
            <a:r>
              <a:rPr lang="en-US" altLang="zh-CN" sz="1600" dirty="0" smtClean="0"/>
              <a:t>/</a:t>
            </a:r>
            <a:r>
              <a:rPr lang="zh-CN" altLang="en-US" sz="1600" dirty="0" smtClean="0"/>
              <a:t>负载均衡</a:t>
            </a:r>
            <a:endParaRPr lang="en-US" altLang="zh-CN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 smtClean="0"/>
              <a:t>系统监控</a:t>
            </a:r>
            <a:endParaRPr lang="en-US" altLang="zh-CN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/>
              <a:t>日志</a:t>
            </a:r>
            <a:r>
              <a:rPr lang="zh-CN" altLang="en-US" sz="1600" dirty="0" smtClean="0"/>
              <a:t>处理</a:t>
            </a:r>
            <a:endParaRPr lang="en-US" altLang="zh-CN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/>
              <a:t>无缝</a:t>
            </a:r>
            <a:r>
              <a:rPr lang="zh-CN" altLang="en-US" sz="1600" dirty="0" smtClean="0"/>
              <a:t>切换</a:t>
            </a:r>
            <a:endParaRPr lang="en-US" altLang="zh-CN" sz="16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sz="1600" dirty="0"/>
              <a:t>最佳实践</a:t>
            </a:r>
            <a:endParaRPr lang="en-US" altLang="zh-CN" sz="1600" dirty="0" smtClean="0"/>
          </a:p>
        </p:txBody>
      </p:sp>
    </p:spTree>
    <p:extLst>
      <p:ext uri="{BB962C8B-B14F-4D97-AF65-F5344CB8AC3E}">
        <p14:creationId xmlns:p14="http://schemas.microsoft.com/office/powerpoint/2010/main" val="104446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2</a:t>
            </a:r>
            <a:r>
              <a:rPr lang="zh-CN" altLang="en-US" b="0" dirty="0" smtClean="0"/>
              <a:t>、解决方案</a:t>
            </a:r>
            <a:r>
              <a:rPr lang="en-US" altLang="zh-CN" b="0" dirty="0" smtClean="0"/>
              <a:t>—</a:t>
            </a:r>
            <a:r>
              <a:rPr lang="zh-CN" altLang="en-US" b="0" dirty="0" smtClean="0"/>
              <a:t>我们需要什么样的云平台？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109150" y="5688496"/>
            <a:ext cx="2286000" cy="10626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/>
              <a:t>10.5.24.xx</a:t>
            </a:r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201823" y="5952808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3a-redis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1227436" y="5952809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559906" y="5688496"/>
            <a:ext cx="2286000" cy="10626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/>
              <a:t>10.5.24.xx</a:t>
            </a:r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4975650" y="5688496"/>
            <a:ext cx="2286000" cy="10626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/>
              <a:t>10.5.24.xx</a:t>
            </a:r>
          </a:p>
          <a:p>
            <a:pPr algn="ctr"/>
            <a:endParaRPr lang="en-US" altLang="zh-CN" dirty="0"/>
          </a:p>
          <a:p>
            <a:pPr algn="ctr"/>
            <a:endParaRPr lang="en-US" altLang="zh-CN" dirty="0" smtClean="0"/>
          </a:p>
          <a:p>
            <a:pPr algn="ctr"/>
            <a:endParaRPr lang="zh-CN" altLang="en-US" dirty="0"/>
          </a:p>
        </p:txBody>
      </p:sp>
      <p:sp>
        <p:nvSpPr>
          <p:cNvPr id="27" name="矩形 26"/>
          <p:cNvSpPr/>
          <p:nvPr/>
        </p:nvSpPr>
        <p:spPr>
          <a:xfrm>
            <a:off x="7385216" y="5705673"/>
            <a:ext cx="2286000" cy="10626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/>
              <a:t>10.5.24.xx</a:t>
            </a:r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</p:txBody>
      </p:sp>
      <p:sp>
        <p:nvSpPr>
          <p:cNvPr id="47" name="矩形 46"/>
          <p:cNvSpPr/>
          <p:nvPr/>
        </p:nvSpPr>
        <p:spPr>
          <a:xfrm>
            <a:off x="9805089" y="5714561"/>
            <a:ext cx="2286000" cy="10626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9971903" y="5848434"/>
            <a:ext cx="976186" cy="37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9" name="矩形 48"/>
          <p:cNvSpPr/>
          <p:nvPr/>
        </p:nvSpPr>
        <p:spPr>
          <a:xfrm>
            <a:off x="10997516" y="5837428"/>
            <a:ext cx="976186" cy="37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9971903" y="6312502"/>
            <a:ext cx="976186" cy="37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err="1" smtClean="0"/>
              <a:t>mysql</a:t>
            </a:r>
            <a:r>
              <a:rPr lang="en-US" altLang="zh-CN" dirty="0" smtClean="0"/>
              <a:t>-master</a:t>
            </a:r>
            <a:endParaRPr lang="zh-CN" altLang="en-US" dirty="0"/>
          </a:p>
        </p:txBody>
      </p:sp>
      <p:sp>
        <p:nvSpPr>
          <p:cNvPr id="51" name="矩形 50"/>
          <p:cNvSpPr/>
          <p:nvPr/>
        </p:nvSpPr>
        <p:spPr>
          <a:xfrm>
            <a:off x="10997516" y="6312502"/>
            <a:ext cx="976186" cy="37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err="1"/>
              <a:t>m</a:t>
            </a:r>
            <a:r>
              <a:rPr lang="en-US" altLang="zh-CN" dirty="0" err="1" smtClean="0"/>
              <a:t>ysql</a:t>
            </a:r>
            <a:r>
              <a:rPr lang="en-US" altLang="zh-CN" dirty="0" smtClean="0"/>
              <a:t>-slave</a:t>
            </a:r>
            <a:endParaRPr lang="zh-CN" altLang="en-US" dirty="0"/>
          </a:p>
        </p:txBody>
      </p:sp>
      <p:sp>
        <p:nvSpPr>
          <p:cNvPr id="52" name="矩形 51"/>
          <p:cNvSpPr/>
          <p:nvPr/>
        </p:nvSpPr>
        <p:spPr>
          <a:xfrm>
            <a:off x="2656698" y="5952810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3a-ldap</a:t>
            </a:r>
            <a:endParaRPr lang="zh-CN" altLang="en-US" dirty="0"/>
          </a:p>
        </p:txBody>
      </p:sp>
      <p:sp>
        <p:nvSpPr>
          <p:cNvPr id="53" name="矩形 52"/>
          <p:cNvSpPr/>
          <p:nvPr/>
        </p:nvSpPr>
        <p:spPr>
          <a:xfrm>
            <a:off x="3682311" y="5952811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193585" y="6366106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5" name="矩形 54"/>
          <p:cNvSpPr/>
          <p:nvPr/>
        </p:nvSpPr>
        <p:spPr>
          <a:xfrm>
            <a:off x="1219198" y="6366107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2656698" y="6366105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7" name="矩形 56"/>
          <p:cNvSpPr/>
          <p:nvPr/>
        </p:nvSpPr>
        <p:spPr>
          <a:xfrm>
            <a:off x="3682311" y="6366106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5088919" y="5953513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3a-redis</a:t>
            </a:r>
            <a:endParaRPr lang="zh-CN" altLang="en-US" dirty="0"/>
          </a:p>
        </p:txBody>
      </p:sp>
      <p:sp>
        <p:nvSpPr>
          <p:cNvPr id="59" name="矩形 58"/>
          <p:cNvSpPr/>
          <p:nvPr/>
        </p:nvSpPr>
        <p:spPr>
          <a:xfrm>
            <a:off x="6114532" y="5953514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5088919" y="6366104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1" name="矩形 60"/>
          <p:cNvSpPr/>
          <p:nvPr/>
        </p:nvSpPr>
        <p:spPr>
          <a:xfrm>
            <a:off x="6114532" y="6366105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7469651" y="5941158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3a-redis</a:t>
            </a:r>
            <a:endParaRPr lang="zh-CN" altLang="en-US" dirty="0"/>
          </a:p>
        </p:txBody>
      </p:sp>
      <p:sp>
        <p:nvSpPr>
          <p:cNvPr id="63" name="矩形 62"/>
          <p:cNvSpPr/>
          <p:nvPr/>
        </p:nvSpPr>
        <p:spPr>
          <a:xfrm>
            <a:off x="8495264" y="5941159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7469651" y="6377760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5" name="矩形 64"/>
          <p:cNvSpPr/>
          <p:nvPr/>
        </p:nvSpPr>
        <p:spPr>
          <a:xfrm>
            <a:off x="8495264" y="6377761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66" name="表格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4564451"/>
              </p:ext>
            </p:extLst>
          </p:nvPr>
        </p:nvGraphicFramePr>
        <p:xfrm>
          <a:off x="109150" y="939106"/>
          <a:ext cx="10721552" cy="4606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3088"/>
                <a:gridCol w="1161535"/>
                <a:gridCol w="8136929"/>
              </a:tblGrid>
              <a:tr h="260375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问题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方案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描述</a:t>
                      </a:r>
                      <a:endParaRPr lang="zh-CN" altLang="en-US" sz="1400" dirty="0"/>
                    </a:p>
                  </a:txBody>
                  <a:tcPr/>
                </a:tc>
              </a:tr>
              <a:tr h="441882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服务实施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无状态服务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化，有状态服务如</a:t>
                      </a:r>
                      <a:r>
                        <a:rPr lang="en-US" altLang="zh-CN" sz="1400" dirty="0" smtClean="0"/>
                        <a:t>MySQL</a:t>
                      </a:r>
                      <a:r>
                        <a:rPr lang="zh-CN" altLang="en-US" sz="1400" dirty="0" smtClean="0"/>
                        <a:t>可以保持现有状态或者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化。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容器存储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Local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使用本地存储，不考虑容器迁移。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分布式管理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Mannul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自己制定容器部署策略，指定容器部署到哪台主机。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智能调度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Mannul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自己定义容器部署密度、分布。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高可用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Mannul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自己保证容器高可用，监控</a:t>
                      </a:r>
                      <a:r>
                        <a:rPr lang="en-US" altLang="zh-CN" sz="1400" dirty="0" smtClean="0"/>
                        <a:t>+</a:t>
                      </a:r>
                      <a:r>
                        <a:rPr lang="zh-CN" altLang="en-US" sz="1400" dirty="0" smtClean="0"/>
                        <a:t>重启解决容器服务异常问题；主机</a:t>
                      </a:r>
                      <a:r>
                        <a:rPr lang="en-US" altLang="zh-CN" sz="1400" dirty="0" smtClean="0"/>
                        <a:t>crash</a:t>
                      </a:r>
                      <a:r>
                        <a:rPr lang="zh-CN" altLang="en-US" sz="1400" dirty="0" smtClean="0"/>
                        <a:t>场景手动恢复。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自动部署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Malakas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通过</a:t>
                      </a:r>
                      <a:r>
                        <a:rPr lang="en-US" altLang="zh-CN" sz="1400" dirty="0" err="1" smtClean="0"/>
                        <a:t>Malakas</a:t>
                      </a:r>
                      <a:r>
                        <a:rPr lang="zh-CN" altLang="en-US" sz="1400" dirty="0" smtClean="0"/>
                        <a:t>自动部署</a:t>
                      </a:r>
                      <a:r>
                        <a:rPr lang="en-US" altLang="zh-CN" sz="1400" dirty="0" smtClean="0"/>
                        <a:t>/</a:t>
                      </a:r>
                      <a:r>
                        <a:rPr lang="zh-CN" altLang="en-US" sz="1400" dirty="0" smtClean="0"/>
                        <a:t>更新。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服务发现</a:t>
                      </a:r>
                      <a:r>
                        <a:rPr lang="en-US" altLang="zh-CN" sz="1400" dirty="0" smtClean="0"/>
                        <a:t>/</a:t>
                      </a:r>
                      <a:r>
                        <a:rPr lang="zh-CN" altLang="en-US" sz="1400" dirty="0" smtClean="0"/>
                        <a:t>负载均衡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None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不涉及。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系统监控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开源方案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使用开源方案对容器进行监控。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日志处理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使用开源方案查看容器日志；或者使用当前分布式日志机制（需要能够兼容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）。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无缝切换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工作量少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私有</a:t>
                      </a:r>
                      <a:r>
                        <a:rPr lang="en-US" altLang="zh-CN" sz="1400" dirty="0" smtClean="0"/>
                        <a:t>Hub</a:t>
                      </a:r>
                      <a:r>
                        <a:rPr lang="zh-CN" altLang="en-US" sz="1400" dirty="0" smtClean="0"/>
                        <a:t>搭建、</a:t>
                      </a:r>
                      <a:r>
                        <a:rPr lang="en-US" altLang="zh-CN" sz="1400" dirty="0" err="1" smtClean="0"/>
                        <a:t>Dockerfile</a:t>
                      </a:r>
                      <a:r>
                        <a:rPr lang="zh-CN" altLang="en-US" sz="1400" dirty="0" smtClean="0"/>
                        <a:t>定义、自动部署脚本。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最佳实践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工作量多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主要涉及服务实施、主机管理、容器密度分布、</a:t>
                      </a:r>
                      <a:r>
                        <a:rPr lang="en-US" altLang="zh-CN" sz="1400" dirty="0" err="1" smtClean="0"/>
                        <a:t>Dockerfile</a:t>
                      </a:r>
                      <a:r>
                        <a:rPr lang="zh-CN" altLang="en-US" sz="1400" dirty="0" smtClean="0"/>
                        <a:t>、应用性能调优等。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181070" y="485341"/>
            <a:ext cx="261963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u="sng" dirty="0" smtClean="0">
                <a:solidFill>
                  <a:srgbClr val="3333FF"/>
                </a:solidFill>
              </a:rPr>
              <a:t>静态方案：</a:t>
            </a:r>
            <a:endParaRPr lang="en-US" altLang="zh-CN" b="1" u="sng" dirty="0" smtClean="0">
              <a:solidFill>
                <a:srgbClr val="3333FF"/>
              </a:solidFill>
            </a:endParaRPr>
          </a:p>
          <a:p>
            <a:r>
              <a:rPr lang="zh-CN" altLang="en-US" dirty="0" smtClean="0"/>
              <a:t>只需要简单使用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，可以不</a:t>
            </a:r>
            <a:r>
              <a:rPr lang="zh-CN" altLang="en-US" dirty="0"/>
              <a:t>需要其他开源</a:t>
            </a:r>
            <a:r>
              <a:rPr lang="zh-CN" altLang="en-US" dirty="0" smtClean="0"/>
              <a:t>框架，或者使用第三方单机版简易开源管理方案。主要工作是搭建私有</a:t>
            </a:r>
            <a:r>
              <a:rPr lang="en-US" altLang="zh-CN" dirty="0" smtClean="0"/>
              <a:t>Hub</a:t>
            </a:r>
            <a:r>
              <a:rPr lang="zh-CN" altLang="en-US" dirty="0" smtClean="0"/>
              <a:t>，拉取</a:t>
            </a:r>
            <a:r>
              <a:rPr lang="en-US" altLang="zh-CN" dirty="0" smtClean="0"/>
              <a:t>IMG</a:t>
            </a:r>
            <a:r>
              <a:rPr lang="zh-CN" altLang="en-US" dirty="0" smtClean="0"/>
              <a:t>部署到指定主机。前期上手快，后期维护难度较大。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848732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50" grpId="0" animBg="1"/>
      <p:bldP spid="51" grpId="0" animBg="1"/>
      <p:bldP spid="52" grpId="0" animBg="1"/>
      <p:bldP spid="58" grpId="0" animBg="1"/>
      <p:bldP spid="6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2</a:t>
            </a:r>
            <a:r>
              <a:rPr lang="zh-CN" altLang="en-US" b="0" dirty="0" smtClean="0"/>
              <a:t>、解决方案</a:t>
            </a:r>
            <a:r>
              <a:rPr lang="en-US" altLang="zh-CN" b="0" dirty="0" smtClean="0"/>
              <a:t>—</a:t>
            </a:r>
            <a:r>
              <a:rPr lang="zh-CN" altLang="en-US" b="0" dirty="0" smtClean="0"/>
              <a:t>我们需要什么样的云平台？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3124" y="1136818"/>
            <a:ext cx="1093573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u="sng" dirty="0" smtClean="0">
                <a:solidFill>
                  <a:srgbClr val="3333FF"/>
                </a:solidFill>
              </a:rPr>
              <a:t>动态方案：</a:t>
            </a:r>
            <a:endParaRPr lang="en-US" altLang="zh-CN" u="sng" dirty="0" smtClean="0">
              <a:solidFill>
                <a:srgbClr val="3333FF"/>
              </a:solidFill>
            </a:endParaRPr>
          </a:p>
          <a:p>
            <a:r>
              <a:rPr lang="zh-CN" altLang="en-US" dirty="0" smtClean="0">
                <a:solidFill>
                  <a:srgbClr val="3333FF"/>
                </a:solidFill>
              </a:rPr>
              <a:t>容器基于分布式环境动态调度、迁移、高可用。</a:t>
            </a:r>
            <a:endParaRPr lang="en-US" altLang="zh-CN" dirty="0" smtClean="0">
              <a:solidFill>
                <a:srgbClr val="3333FF"/>
              </a:solidFill>
            </a:endParaRPr>
          </a:p>
          <a:p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dirty="0" smtClean="0"/>
              <a:t>Docker</a:t>
            </a:r>
            <a:r>
              <a:rPr lang="zh-CN" altLang="en-US" dirty="0" smtClean="0"/>
              <a:t>三剑客：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官方管理方案，起步较晚，设计借鉴后两者。目前还不成熟</a:t>
            </a:r>
            <a:r>
              <a:rPr lang="zh-CN" altLang="en-US" dirty="0" smtClean="0"/>
              <a:t>，朝</a:t>
            </a:r>
            <a:r>
              <a:rPr lang="zh-CN" altLang="en-US" dirty="0" smtClean="0"/>
              <a:t>商业化方向发展。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dirty="0" err="1" smtClean="0"/>
              <a:t>mesos+marathon</a:t>
            </a:r>
            <a:r>
              <a:rPr lang="zh-CN" altLang="en-US" dirty="0" smtClean="0"/>
              <a:t>：</a:t>
            </a:r>
            <a:r>
              <a:rPr lang="en-US" altLang="zh-CN" dirty="0" smtClean="0"/>
              <a:t>Apache</a:t>
            </a:r>
            <a:r>
              <a:rPr lang="zh-CN" altLang="en-US" dirty="0" smtClean="0"/>
              <a:t>开源项目，非常成熟，经过大规模生产环境验证。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dirty="0" smtClean="0"/>
              <a:t>Kubernetes</a:t>
            </a:r>
            <a:r>
              <a:rPr lang="zh-CN" altLang="en-US" dirty="0" smtClean="0"/>
              <a:t>：</a:t>
            </a:r>
            <a:r>
              <a:rPr lang="en-US" altLang="zh-CN" dirty="0" smtClean="0"/>
              <a:t>Google</a:t>
            </a:r>
            <a:r>
              <a:rPr lang="zh-CN" altLang="en-US" dirty="0" smtClean="0"/>
              <a:t>基于</a:t>
            </a:r>
            <a:r>
              <a:rPr lang="en-US" altLang="zh-CN" dirty="0" err="1" smtClean="0"/>
              <a:t>borg</a:t>
            </a:r>
            <a:r>
              <a:rPr lang="zh-CN" altLang="en-US" dirty="0" smtClean="0"/>
              <a:t>开源的版本，设计非常好，很多概念是业界标准，起初与</a:t>
            </a:r>
            <a:r>
              <a:rPr lang="en-US" altLang="zh-CN" dirty="0" smtClean="0"/>
              <a:t>GCE</a:t>
            </a:r>
            <a:r>
              <a:rPr lang="zh-CN" altLang="en-US" dirty="0" smtClean="0"/>
              <a:t>绑定，现在比较成熟。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其他：</a:t>
            </a:r>
            <a:r>
              <a:rPr lang="en-US" altLang="zh-CN" dirty="0" err="1" smtClean="0"/>
              <a:t>docker</a:t>
            </a:r>
            <a:r>
              <a:rPr lang="en-US" altLang="zh-CN" dirty="0" smtClean="0"/>
              <a:t> </a:t>
            </a:r>
            <a:r>
              <a:rPr lang="en-US" altLang="zh-CN" dirty="0" err="1" smtClean="0"/>
              <a:t>swarm+mesos</a:t>
            </a:r>
            <a:r>
              <a:rPr lang="zh-CN" altLang="en-US" dirty="0" smtClean="0"/>
              <a:t>；</a:t>
            </a:r>
            <a:r>
              <a:rPr lang="en-US" altLang="zh-CN" dirty="0" err="1" smtClean="0"/>
              <a:t>cloudify</a:t>
            </a:r>
            <a:r>
              <a:rPr lang="zh-CN" altLang="en-US" dirty="0" smtClean="0"/>
              <a:t>；</a:t>
            </a:r>
            <a:r>
              <a:rPr lang="en-US" altLang="zh-CN" dirty="0" err="1" smtClean="0"/>
              <a:t>panamax</a:t>
            </a:r>
            <a:r>
              <a:rPr lang="zh-CN" altLang="en-US" dirty="0" smtClean="0"/>
              <a:t>等</a:t>
            </a:r>
            <a:endParaRPr lang="en-US" altLang="zh-CN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开源</a:t>
            </a:r>
            <a:r>
              <a:rPr lang="en-US" altLang="zh-CN" dirty="0" smtClean="0"/>
              <a:t>PAAS</a:t>
            </a:r>
            <a:r>
              <a:rPr lang="zh-CN" altLang="en-US" dirty="0" smtClean="0"/>
              <a:t>：</a:t>
            </a:r>
            <a:r>
              <a:rPr lang="en-US" altLang="zh-CN" dirty="0" err="1" smtClean="0"/>
              <a:t>cloudfoundry</a:t>
            </a:r>
            <a:r>
              <a:rPr lang="zh-CN" altLang="en-US" dirty="0" smtClean="0"/>
              <a:t>、</a:t>
            </a:r>
            <a:r>
              <a:rPr lang="en-US" altLang="zh-CN" dirty="0" err="1" smtClean="0"/>
              <a:t>openshift</a:t>
            </a:r>
            <a:r>
              <a:rPr lang="zh-CN" altLang="en-US" dirty="0" smtClean="0"/>
              <a:t>；</a:t>
            </a:r>
            <a:r>
              <a:rPr lang="en-US" altLang="zh-CN" dirty="0" err="1" smtClean="0"/>
              <a:t>flynn</a:t>
            </a:r>
            <a:r>
              <a:rPr lang="zh-CN" altLang="en-US" dirty="0" smtClean="0"/>
              <a:t>；</a:t>
            </a:r>
            <a:r>
              <a:rPr lang="en-US" altLang="zh-CN" dirty="0" err="1" smtClean="0"/>
              <a:t>deis</a:t>
            </a:r>
            <a:r>
              <a:rPr lang="zh-CN" altLang="en-US" dirty="0" smtClean="0"/>
              <a:t>等</a:t>
            </a:r>
            <a:endParaRPr lang="en-US" altLang="zh-CN" dirty="0" smtClean="0"/>
          </a:p>
        </p:txBody>
      </p:sp>
      <p:sp>
        <p:nvSpPr>
          <p:cNvPr id="4" name="矩形 3"/>
          <p:cNvSpPr/>
          <p:nvPr/>
        </p:nvSpPr>
        <p:spPr>
          <a:xfrm>
            <a:off x="162692" y="4205697"/>
            <a:ext cx="2286000" cy="10626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/>
              <a:t>10.5.24.xx</a:t>
            </a:r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255365" y="4470009"/>
            <a:ext cx="976186" cy="341867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3a-redis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280978" y="4470010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613448" y="4205697"/>
            <a:ext cx="2286000" cy="10626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/>
              <a:t>10.5.24.xx</a:t>
            </a:r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5029192" y="4205697"/>
            <a:ext cx="2286000" cy="10626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/>
              <a:t>10.5.24.xx</a:t>
            </a:r>
          </a:p>
          <a:p>
            <a:pPr algn="ctr"/>
            <a:endParaRPr lang="en-US" altLang="zh-CN" dirty="0"/>
          </a:p>
          <a:p>
            <a:pPr algn="ctr"/>
            <a:endParaRPr lang="en-US" altLang="zh-CN" dirty="0" smtClean="0"/>
          </a:p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7438758" y="4222874"/>
            <a:ext cx="2286000" cy="10626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/>
              <a:t>10.5.24.xx</a:t>
            </a:r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</p:txBody>
      </p:sp>
      <p:sp>
        <p:nvSpPr>
          <p:cNvPr id="10" name="矩形 9"/>
          <p:cNvSpPr/>
          <p:nvPr/>
        </p:nvSpPr>
        <p:spPr>
          <a:xfrm>
            <a:off x="9858631" y="4231762"/>
            <a:ext cx="2286000" cy="10626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0025445" y="4365635"/>
            <a:ext cx="976186" cy="37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矩形 11"/>
          <p:cNvSpPr/>
          <p:nvPr/>
        </p:nvSpPr>
        <p:spPr>
          <a:xfrm>
            <a:off x="11051058" y="4354629"/>
            <a:ext cx="976186" cy="37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0025445" y="4829703"/>
            <a:ext cx="976186" cy="37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err="1" smtClean="0"/>
              <a:t>mysql</a:t>
            </a:r>
            <a:r>
              <a:rPr lang="en-US" altLang="zh-CN" dirty="0" smtClean="0"/>
              <a:t>-master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11051058" y="4829703"/>
            <a:ext cx="976186" cy="3714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err="1"/>
              <a:t>m</a:t>
            </a:r>
            <a:r>
              <a:rPr lang="en-US" altLang="zh-CN" dirty="0" err="1" smtClean="0"/>
              <a:t>ysql</a:t>
            </a:r>
            <a:r>
              <a:rPr lang="en-US" altLang="zh-CN" dirty="0" smtClean="0"/>
              <a:t>-slave</a:t>
            </a:r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2710240" y="4470011"/>
            <a:ext cx="976186" cy="341867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3a-ldap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3735853" y="4470012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47127" y="4883307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1272740" y="4883308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710240" y="4883306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3735853" y="4883307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142461" y="4470714"/>
            <a:ext cx="976186" cy="341867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3a-redis</a:t>
            </a:r>
            <a:endParaRPr lang="zh-CN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6168074" y="4470715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5142461" y="4883305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6168074" y="4883306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7523193" y="4458359"/>
            <a:ext cx="976186" cy="341867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3a-redis</a:t>
            </a:r>
            <a:endParaRPr lang="zh-CN" altLang="en-US" dirty="0"/>
          </a:p>
        </p:txBody>
      </p:sp>
      <p:sp>
        <p:nvSpPr>
          <p:cNvPr id="26" name="矩形 25"/>
          <p:cNvSpPr/>
          <p:nvPr/>
        </p:nvSpPr>
        <p:spPr>
          <a:xfrm>
            <a:off x="8548806" y="4458360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7523193" y="4894961"/>
            <a:ext cx="976186" cy="3418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矩形 27"/>
          <p:cNvSpPr/>
          <p:nvPr/>
        </p:nvSpPr>
        <p:spPr>
          <a:xfrm>
            <a:off x="8548806" y="4894962"/>
            <a:ext cx="976186" cy="341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5132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14" grpId="0" animBg="1"/>
      <p:bldP spid="15" grpId="0" animBg="1"/>
      <p:bldP spid="21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3</a:t>
            </a:r>
            <a:r>
              <a:rPr lang="zh-CN" altLang="en-US" b="0" dirty="0" smtClean="0"/>
              <a:t>、</a:t>
            </a:r>
            <a:r>
              <a:rPr lang="en-US" altLang="zh-CN" b="0" dirty="0" smtClean="0"/>
              <a:t>Docker</a:t>
            </a:r>
            <a:r>
              <a:rPr lang="zh-CN" altLang="en-US" b="0" dirty="0"/>
              <a:t>开源项目</a:t>
            </a:r>
            <a:r>
              <a:rPr lang="zh-CN" altLang="en-US" b="0" dirty="0" smtClean="0"/>
              <a:t>介绍</a:t>
            </a:r>
            <a:r>
              <a:rPr lang="en-US" altLang="zh-CN" b="0" dirty="0" smtClean="0"/>
              <a:t>-Docker</a:t>
            </a:r>
            <a:r>
              <a:rPr lang="zh-CN" altLang="en-US" b="0" dirty="0" smtClean="0"/>
              <a:t>三剑客</a:t>
            </a:r>
            <a:endParaRPr lang="zh-CN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90" y="1173891"/>
            <a:ext cx="8582025" cy="4677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218141" y="1173891"/>
            <a:ext cx="270612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u="sng" dirty="0" smtClean="0">
                <a:solidFill>
                  <a:srgbClr val="3333FF"/>
                </a:solidFill>
              </a:rPr>
              <a:t>Docker Machine</a:t>
            </a:r>
            <a:r>
              <a:rPr lang="en-US" altLang="zh-CN" dirty="0" smtClean="0"/>
              <a:t>: </a:t>
            </a:r>
            <a:r>
              <a:rPr lang="zh-CN" altLang="en-US" dirty="0" smtClean="0"/>
              <a:t>安装、管理远程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主机</a:t>
            </a:r>
            <a:endParaRPr lang="en-US" altLang="zh-CN" dirty="0" smtClean="0"/>
          </a:p>
          <a:p>
            <a:r>
              <a:rPr lang="en-US" altLang="zh-CN" u="sng" dirty="0" smtClean="0">
                <a:solidFill>
                  <a:srgbClr val="3333FF"/>
                </a:solidFill>
              </a:rPr>
              <a:t>Docker Swarm</a:t>
            </a:r>
            <a:r>
              <a:rPr lang="en-US" altLang="zh-CN" dirty="0" smtClean="0"/>
              <a:t>:</a:t>
            </a:r>
            <a:r>
              <a:rPr lang="zh-CN" altLang="en-US" dirty="0" smtClean="0"/>
              <a:t>将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主机集群化管理</a:t>
            </a:r>
            <a:endParaRPr lang="en-US" altLang="zh-CN" dirty="0" smtClean="0"/>
          </a:p>
          <a:p>
            <a:r>
              <a:rPr lang="en-US" altLang="zh-CN" u="sng" dirty="0" smtClean="0">
                <a:solidFill>
                  <a:srgbClr val="3333FF"/>
                </a:solidFill>
              </a:rPr>
              <a:t>Docker </a:t>
            </a:r>
            <a:r>
              <a:rPr lang="en-US" altLang="zh-CN" u="sng" dirty="0" err="1" smtClean="0">
                <a:solidFill>
                  <a:srgbClr val="3333FF"/>
                </a:solidFill>
              </a:rPr>
              <a:t>Compose</a:t>
            </a:r>
            <a:r>
              <a:rPr lang="en-US" altLang="zh-CN" dirty="0" err="1" smtClean="0"/>
              <a:t>:muliti-docker</a:t>
            </a:r>
            <a:r>
              <a:rPr lang="zh-CN" altLang="en-US" dirty="0" smtClean="0"/>
              <a:t>应用的定义、运行等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99275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3</a:t>
            </a:r>
            <a:r>
              <a:rPr lang="zh-CN" altLang="en-US" b="0" dirty="0" smtClean="0"/>
              <a:t>、</a:t>
            </a:r>
            <a:r>
              <a:rPr lang="en-US" altLang="zh-CN" b="0" dirty="0" smtClean="0"/>
              <a:t>Docker</a:t>
            </a:r>
            <a:r>
              <a:rPr lang="zh-CN" altLang="en-US" b="0" dirty="0"/>
              <a:t>开源项目</a:t>
            </a:r>
            <a:r>
              <a:rPr lang="zh-CN" altLang="en-US" b="0" dirty="0" smtClean="0"/>
              <a:t>介绍</a:t>
            </a:r>
            <a:r>
              <a:rPr lang="en-US" altLang="zh-CN" b="0" dirty="0" smtClean="0"/>
              <a:t>-Docker</a:t>
            </a:r>
            <a:r>
              <a:rPr lang="zh-CN" altLang="en-US" b="0" dirty="0" smtClean="0"/>
              <a:t>三剑客</a:t>
            </a:r>
            <a:endParaRPr lang="zh-CN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85" y="1125624"/>
            <a:ext cx="8820150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917" y="3140161"/>
            <a:ext cx="3562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1417" y="113786"/>
            <a:ext cx="3943350" cy="2864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517" y="4909236"/>
            <a:ext cx="561975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8115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3</a:t>
            </a:r>
            <a:r>
              <a:rPr lang="zh-CN" altLang="en-US" b="0" dirty="0" smtClean="0"/>
              <a:t>、</a:t>
            </a:r>
            <a:r>
              <a:rPr lang="en-US" altLang="zh-CN" b="0" dirty="0" smtClean="0"/>
              <a:t>Docker</a:t>
            </a:r>
            <a:r>
              <a:rPr lang="zh-CN" altLang="en-US" b="0" dirty="0"/>
              <a:t>开源项目</a:t>
            </a:r>
            <a:r>
              <a:rPr lang="zh-CN" altLang="en-US" b="0" dirty="0" smtClean="0"/>
              <a:t>介绍</a:t>
            </a:r>
            <a:r>
              <a:rPr lang="en-US" altLang="zh-CN" b="0" dirty="0" smtClean="0"/>
              <a:t>-Docker</a:t>
            </a:r>
            <a:r>
              <a:rPr lang="zh-CN" altLang="en-US" b="0" dirty="0" smtClean="0"/>
              <a:t>三剑客</a:t>
            </a:r>
            <a:endParaRPr lang="zh-CN" altLang="en-US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5630005"/>
              </p:ext>
            </p:extLst>
          </p:nvPr>
        </p:nvGraphicFramePr>
        <p:xfrm>
          <a:off x="109150" y="1396315"/>
          <a:ext cx="11691550" cy="4606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1837"/>
                <a:gridCol w="1625910"/>
                <a:gridCol w="8513803"/>
              </a:tblGrid>
              <a:tr h="260375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问题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方案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描述</a:t>
                      </a:r>
                      <a:endParaRPr lang="zh-CN" altLang="en-US" sz="1400" dirty="0"/>
                    </a:p>
                  </a:txBody>
                  <a:tcPr/>
                </a:tc>
              </a:tr>
              <a:tr h="441882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服务实施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无状态服务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化，有状态服务如</a:t>
                      </a:r>
                      <a:r>
                        <a:rPr lang="en-US" altLang="zh-CN" sz="1400" dirty="0" smtClean="0"/>
                        <a:t>MySQL</a:t>
                      </a:r>
                      <a:r>
                        <a:rPr lang="zh-CN" altLang="en-US" sz="1400" dirty="0" smtClean="0"/>
                        <a:t>可以保持现有状态或者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化。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容器存储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有状态服务：本地静态；或者分布式  无状态服务：分布式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分布式管理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Auto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Docker Swarm</a:t>
                      </a:r>
                      <a:r>
                        <a:rPr lang="zh-CN" altLang="en-US" sz="1400" dirty="0" smtClean="0"/>
                        <a:t>有比较灵活的调度策略。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智能调度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Auto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Docker Swarm</a:t>
                      </a:r>
                      <a:r>
                        <a:rPr lang="zh-CN" altLang="en-US" sz="1400" dirty="0" smtClean="0"/>
                        <a:t>有比较灵活的调度策略。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高可用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比较弱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自动部署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Malakas+Compose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编写</a:t>
                      </a:r>
                      <a:r>
                        <a:rPr lang="en-US" altLang="zh-CN" sz="1400" dirty="0" smtClean="0"/>
                        <a:t>compose</a:t>
                      </a:r>
                      <a:r>
                        <a:rPr lang="zh-CN" altLang="en-US" sz="1400" dirty="0" smtClean="0"/>
                        <a:t>工作流，</a:t>
                      </a:r>
                      <a:r>
                        <a:rPr lang="en-US" altLang="zh-CN" sz="1400" dirty="0" err="1" smtClean="0"/>
                        <a:t>Malakas</a:t>
                      </a:r>
                      <a:r>
                        <a:rPr lang="zh-CN" altLang="en-US" sz="1400" dirty="0" smtClean="0"/>
                        <a:t>传参启动。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服务发现</a:t>
                      </a:r>
                      <a:r>
                        <a:rPr lang="en-US" altLang="zh-CN" sz="1400" dirty="0" smtClean="0"/>
                        <a:t>/</a:t>
                      </a:r>
                      <a:r>
                        <a:rPr lang="zh-CN" altLang="en-US" sz="1400" dirty="0" smtClean="0"/>
                        <a:t>负载均衡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Etcd+nginx</a:t>
                      </a:r>
                      <a:r>
                        <a:rPr lang="en-US" altLang="zh-CN" sz="1400" dirty="0" smtClean="0"/>
                        <a:t>/</a:t>
                      </a:r>
                      <a:r>
                        <a:rPr lang="en-US" altLang="zh-CN" sz="1400" dirty="0" err="1" smtClean="0"/>
                        <a:t>haproxy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资料较少，不太成熟。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系统监控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开源方案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使用开源方案对容器进行监控。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日志处理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使用开源方案查看容器日志；或者使用当前分布式日志机制（需要能够兼容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）。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无缝切换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工作量多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支撑系统还不成熟。私有</a:t>
                      </a:r>
                      <a:r>
                        <a:rPr lang="en-US" altLang="zh-CN" sz="1400" dirty="0" smtClean="0"/>
                        <a:t>Hub</a:t>
                      </a:r>
                      <a:r>
                        <a:rPr lang="zh-CN" altLang="en-US" sz="1400" dirty="0" smtClean="0"/>
                        <a:t>搭建、</a:t>
                      </a:r>
                      <a:r>
                        <a:rPr lang="en-US" altLang="zh-CN" sz="1400" dirty="0" err="1" smtClean="0"/>
                        <a:t>Dockerfile</a:t>
                      </a:r>
                      <a:r>
                        <a:rPr lang="zh-CN" altLang="en-US" sz="1400" dirty="0" smtClean="0"/>
                        <a:t>定义、</a:t>
                      </a:r>
                      <a:r>
                        <a:rPr lang="en-US" altLang="zh-CN" sz="1400" dirty="0" smtClean="0"/>
                        <a:t>Compose</a:t>
                      </a:r>
                      <a:r>
                        <a:rPr lang="zh-CN" altLang="en-US" sz="1400" dirty="0" smtClean="0"/>
                        <a:t>定义、自动部署脚本等等。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最佳实践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工作量多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主要涉及</a:t>
                      </a:r>
                      <a:r>
                        <a:rPr lang="en-US" altLang="zh-CN" sz="1400" dirty="0" smtClean="0"/>
                        <a:t>Compose</a:t>
                      </a:r>
                      <a:r>
                        <a:rPr lang="zh-CN" altLang="en-US" sz="1400" dirty="0" smtClean="0"/>
                        <a:t>、监控日志、高可用、负载均衡、应用性能调优等。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168720" y="485341"/>
            <a:ext cx="295326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u="sng" dirty="0">
                <a:solidFill>
                  <a:srgbClr val="3333FF"/>
                </a:solidFill>
              </a:rPr>
              <a:t>动态</a:t>
            </a:r>
            <a:r>
              <a:rPr lang="zh-CN" altLang="en-US" b="1" u="sng" dirty="0" smtClean="0">
                <a:solidFill>
                  <a:srgbClr val="3333FF"/>
                </a:solidFill>
              </a:rPr>
              <a:t>方案</a:t>
            </a:r>
            <a:r>
              <a:rPr lang="en-US" altLang="zh-CN" b="1" u="sng" dirty="0" smtClean="0">
                <a:solidFill>
                  <a:srgbClr val="3333FF"/>
                </a:solidFill>
              </a:rPr>
              <a:t>—Docker</a:t>
            </a:r>
            <a:r>
              <a:rPr lang="zh-CN" altLang="en-US" b="1" u="sng" dirty="0" smtClean="0">
                <a:solidFill>
                  <a:srgbClr val="3333FF"/>
                </a:solidFill>
              </a:rPr>
              <a:t>三剑客：</a:t>
            </a:r>
            <a:endParaRPr lang="en-US" altLang="zh-CN" b="1" u="sng" dirty="0" smtClean="0">
              <a:solidFill>
                <a:srgbClr val="3333FF"/>
              </a:solidFill>
            </a:endParaRPr>
          </a:p>
          <a:p>
            <a:r>
              <a:rPr lang="zh-CN" altLang="en-US" dirty="0" smtClean="0"/>
              <a:t>使用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官方解决方案，通用性“较强”</a:t>
            </a:r>
            <a:r>
              <a:rPr lang="zh-CN" altLang="en-US" dirty="0" smtClean="0"/>
              <a:t>，且为</a:t>
            </a:r>
            <a:r>
              <a:rPr lang="zh-CN" altLang="en-US" b="1" dirty="0" smtClean="0">
                <a:solidFill>
                  <a:srgbClr val="3333FF"/>
                </a:solidFill>
              </a:rPr>
              <a:t>一站式解决方案</a:t>
            </a:r>
            <a:r>
              <a:rPr lang="zh-CN" altLang="en-US" dirty="0" smtClean="0"/>
              <a:t>。系统设计</a:t>
            </a:r>
            <a:r>
              <a:rPr lang="zh-CN" altLang="en-US" dirty="0" smtClean="0"/>
              <a:t>本身借鉴其他开源项目</a:t>
            </a:r>
            <a:r>
              <a:rPr lang="zh-CN" altLang="en-US" dirty="0" smtClean="0"/>
              <a:t>，目前还</a:t>
            </a:r>
            <a:r>
              <a:rPr lang="zh-CN" altLang="en-US" dirty="0" smtClean="0"/>
              <a:t>不</a:t>
            </a:r>
            <a:r>
              <a:rPr lang="zh-CN" altLang="en-US" dirty="0" smtClean="0"/>
              <a:t>成熟。但是可以持续跟踪，后续会越来越成熟。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762892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3</a:t>
            </a:r>
            <a:r>
              <a:rPr lang="zh-CN" altLang="en-US" b="0" dirty="0" smtClean="0"/>
              <a:t>、</a:t>
            </a:r>
            <a:r>
              <a:rPr lang="en-US" altLang="zh-CN" b="0" dirty="0" smtClean="0"/>
              <a:t>Docker</a:t>
            </a:r>
            <a:r>
              <a:rPr lang="zh-CN" altLang="en-US" b="0" dirty="0"/>
              <a:t>开源项目</a:t>
            </a:r>
            <a:r>
              <a:rPr lang="zh-CN" altLang="en-US" b="0" dirty="0" smtClean="0"/>
              <a:t>介绍</a:t>
            </a:r>
            <a:r>
              <a:rPr lang="en-US" altLang="zh-CN" b="0" dirty="0" smtClean="0"/>
              <a:t>-</a:t>
            </a:r>
            <a:r>
              <a:rPr lang="en-US" altLang="zh-CN" b="0" dirty="0" err="1" smtClean="0"/>
              <a:t>mesos+marathon</a:t>
            </a:r>
            <a:endParaRPr lang="zh-CN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76" y="1153426"/>
            <a:ext cx="8391525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8909224" y="1153426"/>
            <a:ext cx="29285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dirty="0"/>
              <a:t>Apache</a:t>
            </a:r>
            <a:r>
              <a:rPr lang="zh-CN" altLang="en-US" dirty="0"/>
              <a:t>开源项目，非常成熟</a:t>
            </a:r>
            <a:r>
              <a:rPr lang="zh-CN" altLang="en-US" dirty="0" smtClean="0"/>
              <a:t>，经过</a:t>
            </a:r>
            <a:r>
              <a:rPr lang="zh-CN" altLang="en-US" dirty="0"/>
              <a:t>大规模生产环境</a:t>
            </a:r>
            <a:r>
              <a:rPr lang="zh-CN" altLang="en-US" dirty="0" smtClean="0"/>
              <a:t>验证。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/>
              <a:t>可以</a:t>
            </a:r>
            <a:r>
              <a:rPr lang="zh-CN" altLang="en-US" dirty="0" smtClean="0"/>
              <a:t>调度传统应用；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应用；</a:t>
            </a:r>
            <a:r>
              <a:rPr lang="en-US" altLang="zh-CN" dirty="0" smtClean="0"/>
              <a:t>Spark</a:t>
            </a:r>
            <a:r>
              <a:rPr lang="zh-CN" altLang="en-US" dirty="0" smtClean="0"/>
              <a:t>、</a:t>
            </a:r>
            <a:r>
              <a:rPr lang="en-US" altLang="zh-CN" dirty="0" smtClean="0"/>
              <a:t>Storm</a:t>
            </a:r>
            <a:r>
              <a:rPr lang="zh-CN" altLang="en-US" dirty="0" smtClean="0"/>
              <a:t>、</a:t>
            </a:r>
            <a:r>
              <a:rPr lang="en-US" altLang="zh-CN" dirty="0" err="1" smtClean="0"/>
              <a:t>Hdaoop</a:t>
            </a:r>
            <a:r>
              <a:rPr lang="zh-CN" altLang="en-US" dirty="0" smtClean="0"/>
              <a:t>应用；可以调度定时应用等。</a:t>
            </a:r>
            <a:endParaRPr lang="en-US" altLang="zh-CN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599" y="2739596"/>
            <a:ext cx="5762625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4371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3</a:t>
            </a:r>
            <a:r>
              <a:rPr lang="zh-CN" altLang="en-US" b="0" dirty="0" smtClean="0"/>
              <a:t>、</a:t>
            </a:r>
            <a:r>
              <a:rPr lang="en-US" altLang="zh-CN" b="0" dirty="0" smtClean="0"/>
              <a:t>Docker</a:t>
            </a:r>
            <a:r>
              <a:rPr lang="zh-CN" altLang="en-US" b="0" dirty="0"/>
              <a:t>开源项目</a:t>
            </a:r>
            <a:r>
              <a:rPr lang="zh-CN" altLang="en-US" b="0" dirty="0" smtClean="0"/>
              <a:t>介绍</a:t>
            </a:r>
            <a:r>
              <a:rPr lang="en-US" altLang="zh-CN" b="0" dirty="0" smtClean="0"/>
              <a:t>-</a:t>
            </a:r>
            <a:r>
              <a:rPr lang="en-US" altLang="zh-CN" b="0" dirty="0" err="1"/>
              <a:t>mesos+marathon</a:t>
            </a:r>
            <a:endParaRPr lang="zh-CN" altLang="en-US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913769"/>
              </p:ext>
            </p:extLst>
          </p:nvPr>
        </p:nvGraphicFramePr>
        <p:xfrm>
          <a:off x="109150" y="1396315"/>
          <a:ext cx="11691550" cy="4606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1837"/>
                <a:gridCol w="1625910"/>
                <a:gridCol w="8513803"/>
              </a:tblGrid>
              <a:tr h="260375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问题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方案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描述</a:t>
                      </a:r>
                      <a:endParaRPr lang="zh-CN" altLang="en-US" sz="1400" dirty="0"/>
                    </a:p>
                  </a:txBody>
                  <a:tcPr/>
                </a:tc>
              </a:tr>
              <a:tr h="441882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服务实施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无状态服务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化，有状态服务如</a:t>
                      </a:r>
                      <a:r>
                        <a:rPr lang="en-US" altLang="zh-CN" sz="1400" dirty="0" smtClean="0"/>
                        <a:t>MySQL</a:t>
                      </a:r>
                      <a:r>
                        <a:rPr lang="zh-CN" altLang="en-US" sz="1400" dirty="0" smtClean="0"/>
                        <a:t>可以保持现有状态或者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化。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容器存储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有状态服务：本地静态；或者分布式  无状态服务：分布式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分布式管理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Auto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mesos</a:t>
                      </a:r>
                      <a:r>
                        <a:rPr lang="zh-CN" altLang="en-US" sz="1400" dirty="0" smtClean="0"/>
                        <a:t>支持大规模分布式环境。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智能调度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Auto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mesos</a:t>
                      </a:r>
                      <a:r>
                        <a:rPr lang="zh-CN" altLang="en-US" sz="1400" dirty="0" smtClean="0"/>
                        <a:t>有比较灵活的调度策略，兼容静态调度。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高可用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Auto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支持健康检查</a:t>
                      </a:r>
                      <a:r>
                        <a:rPr lang="en-US" altLang="zh-CN" sz="1400" dirty="0" smtClean="0"/>
                        <a:t>+</a:t>
                      </a:r>
                      <a:r>
                        <a:rPr lang="zh-CN" altLang="en-US" sz="1400" dirty="0" smtClean="0"/>
                        <a:t>自动恢复。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自动部署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Malakas</a:t>
                      </a:r>
                      <a:r>
                        <a:rPr lang="en-US" altLang="zh-CN" sz="1400" dirty="0" smtClean="0"/>
                        <a:t>/Marathon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编写</a:t>
                      </a:r>
                      <a:r>
                        <a:rPr lang="en-US" altLang="zh-CN" sz="1400" dirty="0" err="1" smtClean="0"/>
                        <a:t>build.json</a:t>
                      </a:r>
                      <a:r>
                        <a:rPr lang="zh-CN" altLang="en-US" sz="1400" dirty="0" smtClean="0"/>
                        <a:t>，调用</a:t>
                      </a:r>
                      <a:r>
                        <a:rPr lang="en-US" altLang="zh-CN" sz="1400" dirty="0" smtClean="0"/>
                        <a:t>API</a:t>
                      </a:r>
                      <a:r>
                        <a:rPr lang="zh-CN" altLang="en-US" sz="1400" dirty="0" smtClean="0"/>
                        <a:t>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服务发现</a:t>
                      </a:r>
                      <a:r>
                        <a:rPr lang="en-US" altLang="zh-CN" sz="1400" dirty="0" smtClean="0"/>
                        <a:t>/</a:t>
                      </a:r>
                      <a:r>
                        <a:rPr lang="zh-CN" altLang="en-US" sz="1400" dirty="0" smtClean="0"/>
                        <a:t>负载均衡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Bamboo/Nginx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支持内置</a:t>
                      </a:r>
                      <a:r>
                        <a:rPr lang="en-US" altLang="zh-CN" sz="1400" dirty="0" smtClean="0"/>
                        <a:t>DNS</a:t>
                      </a:r>
                      <a:r>
                        <a:rPr lang="zh-CN" altLang="en-US" sz="1400" dirty="0" smtClean="0"/>
                        <a:t>，可以选择自带负载均衡方案或者使用当前方式（需要改进）。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系统监控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支持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可以调用</a:t>
                      </a:r>
                      <a:r>
                        <a:rPr lang="en-US" altLang="zh-CN" sz="1400" dirty="0" smtClean="0"/>
                        <a:t>API</a:t>
                      </a:r>
                      <a:r>
                        <a:rPr lang="zh-CN" altLang="en-US" sz="1400" dirty="0" smtClean="0"/>
                        <a:t>查看集群、主机、容器监控指标。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日志处理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支持查看容器日志；或者使用当前分布式日志机制（需要能够兼容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）。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无缝切换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工作量少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私有</a:t>
                      </a:r>
                      <a:r>
                        <a:rPr lang="en-US" altLang="zh-CN" sz="1400" dirty="0" smtClean="0"/>
                        <a:t>Hub</a:t>
                      </a:r>
                      <a:r>
                        <a:rPr lang="zh-CN" altLang="en-US" sz="1400" dirty="0" smtClean="0"/>
                        <a:t>搭建、</a:t>
                      </a:r>
                      <a:r>
                        <a:rPr lang="en-US" altLang="zh-CN" sz="1400" dirty="0" err="1" smtClean="0"/>
                        <a:t>Dockerfile</a:t>
                      </a:r>
                      <a:r>
                        <a:rPr lang="zh-CN" altLang="en-US" sz="1400" dirty="0" smtClean="0"/>
                        <a:t>定义、自动部署脚本、负载均衡改进等。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最佳实践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工作量少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主要涉及</a:t>
                      </a:r>
                      <a:r>
                        <a:rPr lang="en-US" altLang="zh-CN" sz="1400" dirty="0" smtClean="0"/>
                        <a:t>Compose</a:t>
                      </a:r>
                      <a:r>
                        <a:rPr lang="zh-CN" altLang="en-US" sz="1400" dirty="0" smtClean="0"/>
                        <a:t>、自动部署、负载均衡、应用性能调优等。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168720" y="485341"/>
            <a:ext cx="286676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u="sng" dirty="0">
                <a:solidFill>
                  <a:srgbClr val="3333FF"/>
                </a:solidFill>
              </a:rPr>
              <a:t>动态</a:t>
            </a:r>
            <a:r>
              <a:rPr lang="zh-CN" altLang="en-US" b="1" u="sng" dirty="0" smtClean="0">
                <a:solidFill>
                  <a:srgbClr val="3333FF"/>
                </a:solidFill>
              </a:rPr>
              <a:t>方案</a:t>
            </a:r>
            <a:r>
              <a:rPr lang="en-US" altLang="zh-CN" b="1" u="sng" dirty="0" smtClean="0">
                <a:solidFill>
                  <a:srgbClr val="3333FF"/>
                </a:solidFill>
              </a:rPr>
              <a:t>—</a:t>
            </a:r>
            <a:r>
              <a:rPr lang="en-US" altLang="zh-CN" b="1" u="sng" dirty="0" err="1" smtClean="0">
                <a:solidFill>
                  <a:srgbClr val="3333FF"/>
                </a:solidFill>
              </a:rPr>
              <a:t>mesos+marathon</a:t>
            </a:r>
            <a:r>
              <a:rPr lang="zh-CN" altLang="en-US" b="1" u="sng" dirty="0" smtClean="0">
                <a:solidFill>
                  <a:srgbClr val="3333FF"/>
                </a:solidFill>
              </a:rPr>
              <a:t>：</a:t>
            </a:r>
            <a:endParaRPr lang="en-US" altLang="zh-CN" b="1" u="sng" dirty="0" smtClean="0">
              <a:solidFill>
                <a:srgbClr val="3333FF"/>
              </a:solidFill>
            </a:endParaRPr>
          </a:p>
          <a:p>
            <a:r>
              <a:rPr lang="zh-CN" altLang="en-US" dirty="0" smtClean="0"/>
              <a:t>兼容传统应用，基本不需要二次开发即可使用。社区活跃，有自带</a:t>
            </a:r>
            <a:r>
              <a:rPr lang="en-US" altLang="zh-CN" dirty="0" err="1" smtClean="0"/>
              <a:t>WebUI</a:t>
            </a:r>
            <a:r>
              <a:rPr lang="zh-CN" altLang="en-US" dirty="0" smtClean="0"/>
              <a:t>，相比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官方，是良心的开源项目。</a:t>
            </a:r>
            <a:r>
              <a:rPr lang="en-US" altLang="zh-CN" dirty="0" err="1"/>
              <a:t>MicroSoft</a:t>
            </a:r>
            <a:endParaRPr lang="en-US" altLang="zh-CN" dirty="0"/>
          </a:p>
          <a:p>
            <a:r>
              <a:rPr lang="zh-CN" altLang="en-US" dirty="0" smtClean="0"/>
              <a:t>、</a:t>
            </a:r>
            <a:r>
              <a:rPr lang="en-US" altLang="zh-CN" dirty="0" smtClean="0"/>
              <a:t>Twitter</a:t>
            </a:r>
            <a:r>
              <a:rPr lang="zh-CN" altLang="en-US" dirty="0" smtClean="0"/>
              <a:t>、</a:t>
            </a:r>
            <a:r>
              <a:rPr lang="en-US" altLang="zh-CN" dirty="0" smtClean="0"/>
              <a:t>Apple</a:t>
            </a:r>
            <a:r>
              <a:rPr lang="zh-CN" altLang="en-US" dirty="0" smtClean="0"/>
              <a:t>、</a:t>
            </a:r>
            <a:r>
              <a:rPr lang="en-US" altLang="zh-CN" dirty="0" smtClean="0">
                <a:solidFill>
                  <a:schemeClr val="dk1"/>
                </a:solidFill>
              </a:rPr>
              <a:t>Samsung</a:t>
            </a:r>
            <a:r>
              <a:rPr lang="zh-CN" altLang="en-US" dirty="0" smtClean="0">
                <a:solidFill>
                  <a:schemeClr val="dk1"/>
                </a:solidFill>
              </a:rPr>
              <a:t>、</a:t>
            </a:r>
            <a:r>
              <a:rPr lang="en-US" altLang="zh-CN" dirty="0" err="1" smtClean="0"/>
              <a:t>Linkedin</a:t>
            </a:r>
            <a:r>
              <a:rPr lang="zh-CN" altLang="en-US" dirty="0" smtClean="0"/>
              <a:t>等多个大公司支持使用。</a:t>
            </a:r>
            <a:endParaRPr lang="en-US" altLang="zh-CN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85351" y="6351373"/>
            <a:ext cx="7179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d</a:t>
            </a:r>
            <a:r>
              <a:rPr lang="en-US" altLang="zh-CN" dirty="0" smtClean="0"/>
              <a:t>emo</a:t>
            </a:r>
            <a:r>
              <a:rPr lang="zh-CN" altLang="en-US" dirty="0" smtClean="0"/>
              <a:t>环境：</a:t>
            </a:r>
            <a:r>
              <a:rPr lang="en-US" altLang="zh-CN" dirty="0">
                <a:hlinkClick r:id="rId3"/>
              </a:rPr>
              <a:t>http://</a:t>
            </a:r>
            <a:r>
              <a:rPr lang="en-US" altLang="zh-CN" dirty="0" smtClean="0">
                <a:hlinkClick r:id="rId3"/>
              </a:rPr>
              <a:t>10.5.24.21:8080</a:t>
            </a:r>
            <a:endParaRPr lang="zh-CN" altLang="en-US" dirty="0"/>
          </a:p>
        </p:txBody>
      </p:sp>
      <p:pic>
        <p:nvPicPr>
          <p:cNvPr id="5123" name="Picture 3" descr="C:\Users\dell\Desktop\15_02_11_diagram41-1024x7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654" y="1219199"/>
            <a:ext cx="7673546" cy="487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181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3</a:t>
            </a:r>
            <a:r>
              <a:rPr lang="zh-CN" altLang="en-US" b="0" dirty="0" smtClean="0"/>
              <a:t>、</a:t>
            </a:r>
            <a:r>
              <a:rPr lang="en-US" altLang="zh-CN" b="0" dirty="0" smtClean="0"/>
              <a:t>Docker</a:t>
            </a:r>
            <a:r>
              <a:rPr lang="zh-CN" altLang="en-US" b="0" dirty="0"/>
              <a:t>开源项目</a:t>
            </a:r>
            <a:r>
              <a:rPr lang="zh-CN" altLang="en-US" b="0" dirty="0" smtClean="0"/>
              <a:t>介绍</a:t>
            </a:r>
            <a:r>
              <a:rPr lang="en-US" altLang="zh-CN" b="0" dirty="0" smtClean="0"/>
              <a:t>-</a:t>
            </a:r>
            <a:r>
              <a:rPr lang="en-US" altLang="zh-CN" b="0" dirty="0" err="1" smtClean="0"/>
              <a:t>kubernetes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8909224" y="1153426"/>
            <a:ext cx="29285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dirty="0"/>
              <a:t>Google</a:t>
            </a:r>
            <a:r>
              <a:rPr lang="zh-CN" altLang="en-US" dirty="0"/>
              <a:t>基于</a:t>
            </a:r>
            <a:r>
              <a:rPr lang="en-US" altLang="zh-CN" dirty="0" err="1"/>
              <a:t>borg</a:t>
            </a:r>
            <a:r>
              <a:rPr lang="zh-CN" altLang="en-US" dirty="0"/>
              <a:t>开源的版本，设计非常好，很多概念是业界标准，起初与</a:t>
            </a:r>
            <a:r>
              <a:rPr lang="en-US" altLang="zh-CN" dirty="0"/>
              <a:t>GCE</a:t>
            </a:r>
            <a:r>
              <a:rPr lang="zh-CN" altLang="en-US" dirty="0"/>
              <a:t>绑定，现在比较成熟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只支持调度</a:t>
            </a:r>
            <a:r>
              <a:rPr lang="en-US" altLang="zh-CN" dirty="0" smtClean="0"/>
              <a:t>Docker</a:t>
            </a:r>
            <a:r>
              <a:rPr lang="zh-CN" altLang="en-US" dirty="0"/>
              <a:t>应用。提供资源调度、均衡容灾、服务注册、动态扩缩容等</a:t>
            </a:r>
            <a:r>
              <a:rPr lang="zh-CN" altLang="en-US" dirty="0" smtClean="0"/>
              <a:t>功能。与</a:t>
            </a:r>
            <a:r>
              <a:rPr lang="en-US" altLang="zh-CN" dirty="0" smtClean="0"/>
              <a:t>marathon</a:t>
            </a:r>
            <a:r>
              <a:rPr lang="zh-CN" altLang="en-US" dirty="0" smtClean="0"/>
              <a:t>功能差不多，但是设计差异较大。支持</a:t>
            </a:r>
            <a:r>
              <a:rPr lang="en-US" altLang="zh-CN" dirty="0" smtClean="0"/>
              <a:t>SDN</a:t>
            </a:r>
            <a:r>
              <a:rPr lang="zh-CN" altLang="en-US" dirty="0" smtClean="0"/>
              <a:t>，网络设计更复杂。</a:t>
            </a:r>
            <a:endParaRPr lang="en-US" altLang="zh-CN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06" y="1153426"/>
            <a:ext cx="1856730" cy="1219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774" y="1762961"/>
            <a:ext cx="7383808" cy="4699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158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3</a:t>
            </a:r>
            <a:r>
              <a:rPr lang="zh-CN" altLang="en-US" b="0" dirty="0" smtClean="0"/>
              <a:t>、</a:t>
            </a:r>
            <a:r>
              <a:rPr lang="en-US" altLang="zh-CN" b="0" dirty="0" smtClean="0"/>
              <a:t>Docker</a:t>
            </a:r>
            <a:r>
              <a:rPr lang="zh-CN" altLang="en-US" b="0" dirty="0"/>
              <a:t>开源项目</a:t>
            </a:r>
            <a:r>
              <a:rPr lang="zh-CN" altLang="en-US" b="0" dirty="0" smtClean="0"/>
              <a:t>介绍</a:t>
            </a:r>
            <a:r>
              <a:rPr lang="en-US" altLang="zh-CN" b="0" dirty="0" smtClean="0"/>
              <a:t>-</a:t>
            </a:r>
            <a:r>
              <a:rPr lang="en-US" altLang="zh-CN" b="0" dirty="0" err="1" smtClean="0"/>
              <a:t>kubernetes</a:t>
            </a:r>
            <a:endParaRPr lang="zh-CN" altLang="en-US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741178"/>
              </p:ext>
            </p:extLst>
          </p:nvPr>
        </p:nvGraphicFramePr>
        <p:xfrm>
          <a:off x="109150" y="1396315"/>
          <a:ext cx="11691550" cy="4744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1837"/>
                <a:gridCol w="1625910"/>
                <a:gridCol w="8513803"/>
              </a:tblGrid>
              <a:tr h="260375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问题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方案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描述</a:t>
                      </a:r>
                      <a:endParaRPr lang="zh-CN" altLang="en-US" sz="1400" dirty="0"/>
                    </a:p>
                  </a:txBody>
                  <a:tcPr/>
                </a:tc>
              </a:tr>
              <a:tr h="441882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服务实施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无状态服务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化，有状态服务如</a:t>
                      </a:r>
                      <a:r>
                        <a:rPr lang="en-US" altLang="zh-CN" sz="1400" dirty="0" smtClean="0"/>
                        <a:t>MySQL</a:t>
                      </a:r>
                      <a:r>
                        <a:rPr lang="zh-CN" altLang="en-US" sz="1400" dirty="0" smtClean="0"/>
                        <a:t>可以保持现有状态或者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化。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容器存储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有状态服务：本地静态；或者分布式  无状态服务：分布式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分布式管理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Auto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k8s</a:t>
                      </a:r>
                      <a:r>
                        <a:rPr lang="zh-CN" altLang="en-US" sz="1400" dirty="0" smtClean="0"/>
                        <a:t>支持大规模分布式环境。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智能调度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Auto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k8s</a:t>
                      </a:r>
                      <a:r>
                        <a:rPr lang="zh-CN" altLang="en-US" sz="1400" dirty="0" smtClean="0"/>
                        <a:t>有比较灵活的调度策略，兼容静态调度。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高可用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Auto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/>
                        <a:t>Replication Controllers</a:t>
                      </a:r>
                      <a:r>
                        <a:rPr lang="zh-CN" altLang="en-US" sz="1400" dirty="0" smtClean="0"/>
                        <a:t>支持高可用。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自动部署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Malakas</a:t>
                      </a:r>
                      <a:r>
                        <a:rPr lang="en-US" altLang="zh-CN" sz="1400" dirty="0" smtClean="0"/>
                        <a:t>/k8sAPI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编写</a:t>
                      </a:r>
                      <a:r>
                        <a:rPr lang="en-US" altLang="zh-CN" sz="1400" dirty="0" err="1" smtClean="0"/>
                        <a:t>build.json</a:t>
                      </a:r>
                      <a:r>
                        <a:rPr lang="zh-CN" altLang="en-US" sz="1400" dirty="0" smtClean="0"/>
                        <a:t>，调用</a:t>
                      </a:r>
                      <a:r>
                        <a:rPr lang="en-US" altLang="zh-CN" sz="1400" dirty="0" smtClean="0"/>
                        <a:t>API</a:t>
                      </a:r>
                      <a:r>
                        <a:rPr lang="zh-CN" altLang="en-US" sz="1400" dirty="0" smtClean="0"/>
                        <a:t>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服务发现</a:t>
                      </a:r>
                      <a:r>
                        <a:rPr lang="en-US" altLang="zh-CN" sz="1400" dirty="0" smtClean="0"/>
                        <a:t>/</a:t>
                      </a:r>
                      <a:r>
                        <a:rPr lang="zh-CN" altLang="en-US" sz="1400" dirty="0" smtClean="0"/>
                        <a:t>负载均衡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HAProxy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支持内置</a:t>
                      </a:r>
                      <a:r>
                        <a:rPr lang="en-US" altLang="zh-CN" sz="1400" dirty="0" smtClean="0"/>
                        <a:t>DNS</a:t>
                      </a:r>
                      <a:r>
                        <a:rPr lang="zh-CN" altLang="en-US" sz="1400" dirty="0" smtClean="0"/>
                        <a:t>，内置支持负四层载均衡，可以选择自带负载均衡方案或者使用当前方式（需要改进）。</a:t>
                      </a:r>
                      <a:endParaRPr lang="zh-CN" altLang="en-US" sz="1400" dirty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系统监控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部分支持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开源版本支持较弱。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日志处理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待定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支持查看容器日志；或者使用当前分布式日志机制（需要能够兼容</a:t>
                      </a:r>
                      <a:r>
                        <a:rPr lang="en-US" altLang="zh-CN" sz="1400" dirty="0" smtClean="0"/>
                        <a:t>Docker</a:t>
                      </a:r>
                      <a:r>
                        <a:rPr lang="zh-CN" altLang="en-US" sz="1400" dirty="0" smtClean="0"/>
                        <a:t>）。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37957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无缝切换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工作量较多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私有</a:t>
                      </a:r>
                      <a:r>
                        <a:rPr lang="en-US" altLang="zh-CN" sz="1400" dirty="0" smtClean="0"/>
                        <a:t>Hub</a:t>
                      </a:r>
                      <a:r>
                        <a:rPr lang="zh-CN" altLang="en-US" sz="1400" dirty="0" smtClean="0"/>
                        <a:t>搭建、</a:t>
                      </a:r>
                      <a:r>
                        <a:rPr lang="en-US" altLang="zh-CN" sz="1400" dirty="0" err="1" smtClean="0"/>
                        <a:t>Dockerfile</a:t>
                      </a:r>
                      <a:r>
                        <a:rPr lang="zh-CN" altLang="en-US" sz="1400" dirty="0" smtClean="0"/>
                        <a:t>定义、自动部署脚本、负载均衡改进等。</a:t>
                      </a:r>
                      <a:r>
                        <a:rPr lang="en-US" altLang="zh-CN" sz="1400" dirty="0" smtClean="0"/>
                        <a:t>K8s</a:t>
                      </a:r>
                      <a:r>
                        <a:rPr lang="zh-CN" altLang="en-US" sz="1400" dirty="0" smtClean="0"/>
                        <a:t>集群搭建、维护比较困难。需要二次开发。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最佳实践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工作量少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主要涉及</a:t>
                      </a:r>
                      <a:r>
                        <a:rPr lang="en-US" altLang="zh-CN" sz="1400" dirty="0" smtClean="0"/>
                        <a:t>Compose</a:t>
                      </a:r>
                      <a:r>
                        <a:rPr lang="zh-CN" altLang="en-US" sz="1400" dirty="0" smtClean="0"/>
                        <a:t>、自动部署、负载均衡、应用性能调优等。</a:t>
                      </a:r>
                      <a:endParaRPr lang="en-US" altLang="zh-CN" sz="14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168720" y="485341"/>
            <a:ext cx="28667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u="sng" dirty="0">
                <a:solidFill>
                  <a:srgbClr val="3333FF"/>
                </a:solidFill>
              </a:rPr>
              <a:t>动态</a:t>
            </a:r>
            <a:r>
              <a:rPr lang="zh-CN" altLang="en-US" b="1" u="sng" dirty="0" smtClean="0">
                <a:solidFill>
                  <a:srgbClr val="3333FF"/>
                </a:solidFill>
              </a:rPr>
              <a:t>方案</a:t>
            </a:r>
            <a:r>
              <a:rPr lang="en-US" altLang="zh-CN" b="1" u="sng" dirty="0" smtClean="0">
                <a:solidFill>
                  <a:srgbClr val="3333FF"/>
                </a:solidFill>
              </a:rPr>
              <a:t>—k8s</a:t>
            </a:r>
            <a:r>
              <a:rPr lang="zh-CN" altLang="en-US" b="1" u="sng" dirty="0" smtClean="0">
                <a:solidFill>
                  <a:srgbClr val="3333FF"/>
                </a:solidFill>
              </a:rPr>
              <a:t>：</a:t>
            </a:r>
            <a:endParaRPr lang="en-US" altLang="zh-CN" b="1" u="sng" dirty="0" smtClean="0">
              <a:solidFill>
                <a:srgbClr val="3333FF"/>
              </a:solidFill>
            </a:endParaRPr>
          </a:p>
          <a:p>
            <a:r>
              <a:rPr lang="zh-CN" altLang="en-US" dirty="0"/>
              <a:t>很多</a:t>
            </a:r>
            <a:r>
              <a:rPr lang="zh-CN" altLang="en-US" dirty="0" smtClean="0"/>
              <a:t>设计理念被作为标准，社区非常活跃，原生基于</a:t>
            </a:r>
            <a:r>
              <a:rPr lang="en-US" altLang="zh-CN" dirty="0" smtClean="0"/>
              <a:t>GCE</a:t>
            </a:r>
            <a:r>
              <a:rPr lang="zh-CN" altLang="en-US" dirty="0" smtClean="0"/>
              <a:t>，集群搭建维护比较困难，正式使用需要二次开发。微软</a:t>
            </a:r>
            <a:r>
              <a:rPr lang="zh-CN" altLang="en-US" dirty="0"/>
              <a:t>、</a:t>
            </a:r>
            <a:r>
              <a:rPr lang="en-US" altLang="zh-CN" dirty="0"/>
              <a:t>IBM</a:t>
            </a:r>
            <a:r>
              <a:rPr lang="zh-CN" altLang="en-US" dirty="0"/>
              <a:t>、红帽、</a:t>
            </a:r>
            <a:r>
              <a:rPr lang="en-US" altLang="zh-CN" dirty="0"/>
              <a:t>Mesosphere</a:t>
            </a:r>
            <a:r>
              <a:rPr lang="zh-CN" altLang="en-US" dirty="0"/>
              <a:t>、</a:t>
            </a:r>
            <a:r>
              <a:rPr lang="en-US" altLang="zh-CN" dirty="0" err="1" smtClean="0"/>
              <a:t>Vmware</a:t>
            </a:r>
            <a:r>
              <a:rPr lang="zh-CN" altLang="en-US" dirty="0" smtClean="0"/>
              <a:t>等公司支持使用。</a:t>
            </a:r>
            <a:endParaRPr lang="en-US" altLang="zh-CN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85351" y="6351373"/>
            <a:ext cx="7179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d</a:t>
            </a:r>
            <a:r>
              <a:rPr lang="en-US" altLang="zh-CN" dirty="0" smtClean="0"/>
              <a:t>emo</a:t>
            </a:r>
            <a:r>
              <a:rPr lang="zh-CN" altLang="en-US" dirty="0" smtClean="0"/>
              <a:t>环境：本地机器虚拟机集群</a:t>
            </a:r>
            <a:endParaRPr lang="zh-CN" alt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860" y="3602339"/>
            <a:ext cx="3333750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9482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4</a:t>
            </a:r>
            <a:r>
              <a:rPr lang="zh-CN" altLang="en-US" b="0" dirty="0" smtClean="0"/>
              <a:t>、参考资料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3124" y="1099747"/>
            <a:ext cx="109357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五</a:t>
            </a:r>
            <a:r>
              <a:rPr lang="zh-CN" altLang="en-US" dirty="0"/>
              <a:t>个</a:t>
            </a:r>
            <a:r>
              <a:rPr lang="en-US" altLang="zh-CN" dirty="0"/>
              <a:t>Docker</a:t>
            </a:r>
            <a:r>
              <a:rPr lang="zh-CN" altLang="en-US" dirty="0"/>
              <a:t>监控工具的</a:t>
            </a:r>
            <a:r>
              <a:rPr lang="zh-CN" altLang="en-US" dirty="0" smtClean="0"/>
              <a:t>对比：</a:t>
            </a:r>
            <a:r>
              <a:rPr lang="en-US" altLang="zh-CN" dirty="0">
                <a:hlinkClick r:id="rId3"/>
              </a:rPr>
              <a:t>http://</a:t>
            </a:r>
            <a:r>
              <a:rPr lang="en-US" altLang="zh-CN" dirty="0" smtClean="0">
                <a:hlinkClick r:id="rId3"/>
              </a:rPr>
              <a:t>www.open-open.com/lib/view/open1433897177879.html</a:t>
            </a:r>
            <a:endParaRPr lang="en-US" altLang="zh-CN" dirty="0" smtClean="0"/>
          </a:p>
          <a:p>
            <a:r>
              <a:rPr lang="zh-CN" altLang="en-US" dirty="0" smtClean="0"/>
              <a:t> 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编排工具简介：</a:t>
            </a:r>
            <a:r>
              <a:rPr lang="en-US" altLang="zh-CN" dirty="0">
                <a:hlinkClick r:id="rId4"/>
              </a:rPr>
              <a:t>http://</a:t>
            </a:r>
            <a:r>
              <a:rPr lang="en-US" altLang="zh-CN" dirty="0" smtClean="0">
                <a:hlinkClick r:id="rId4"/>
              </a:rPr>
              <a:t>www.aixchina.net/home/space.php?uid=59140&amp;do=blog&amp;id=135681</a:t>
            </a:r>
            <a:endParaRPr lang="en-US" altLang="zh-CN" dirty="0" smtClean="0"/>
          </a:p>
          <a:p>
            <a:r>
              <a:rPr lang="zh-CN" altLang="en-US" dirty="0" smtClean="0"/>
              <a:t>集成部署攻略：</a:t>
            </a:r>
            <a:r>
              <a:rPr lang="en-US" altLang="zh-CN" dirty="0">
                <a:hlinkClick r:id="rId5"/>
              </a:rPr>
              <a:t>http://</a:t>
            </a:r>
            <a:r>
              <a:rPr lang="en-US" altLang="zh-CN" dirty="0" smtClean="0">
                <a:hlinkClick r:id="rId5"/>
              </a:rPr>
              <a:t>jingyan.baidu.com/article/425e69e6df76bbbe15fc1690.html</a:t>
            </a:r>
            <a:endParaRPr lang="en-US" altLang="zh-CN" dirty="0" smtClean="0"/>
          </a:p>
          <a:p>
            <a:r>
              <a:rPr lang="zh-CN" altLang="en-US" dirty="0"/>
              <a:t>十大基于</a:t>
            </a:r>
            <a:r>
              <a:rPr lang="en-US" altLang="zh-CN" dirty="0"/>
              <a:t>Docker</a:t>
            </a:r>
            <a:r>
              <a:rPr lang="zh-CN" altLang="en-US" dirty="0"/>
              <a:t>的开发</a:t>
            </a:r>
            <a:r>
              <a:rPr lang="zh-CN" altLang="en-US" dirty="0" smtClean="0"/>
              <a:t>工具：</a:t>
            </a:r>
            <a:r>
              <a:rPr lang="en-US" altLang="zh-CN" dirty="0">
                <a:hlinkClick r:id="rId6"/>
              </a:rPr>
              <a:t>http://www.infoq.com/cn/news/2014/08/top-10-open-source-docker</a:t>
            </a:r>
            <a:r>
              <a:rPr lang="en-US" altLang="zh-CN" dirty="0" smtClean="0">
                <a:hlinkClick r:id="rId6"/>
              </a:rPr>
              <a:t>/</a:t>
            </a:r>
            <a:endParaRPr lang="en-US" altLang="zh-CN" dirty="0" smtClean="0"/>
          </a:p>
          <a:p>
            <a:r>
              <a:rPr lang="en-US" altLang="zh-CN" dirty="0"/>
              <a:t>Docker Machine, Swarm,</a:t>
            </a:r>
            <a:r>
              <a:rPr lang="zh-CN" altLang="en-US" dirty="0"/>
              <a:t>和</a:t>
            </a:r>
            <a:r>
              <a:rPr lang="en-US" altLang="zh-CN" dirty="0"/>
              <a:t>Compose</a:t>
            </a:r>
            <a:r>
              <a:rPr lang="zh-CN" altLang="en-US" dirty="0"/>
              <a:t>编排分布式应用 </a:t>
            </a:r>
            <a:r>
              <a:rPr lang="zh-CN" altLang="en-US" dirty="0" smtClean="0"/>
              <a:t>：</a:t>
            </a:r>
            <a:r>
              <a:rPr lang="en-US" altLang="zh-CN" dirty="0">
                <a:hlinkClick r:id="rId7"/>
              </a:rPr>
              <a:t>http://</a:t>
            </a:r>
            <a:r>
              <a:rPr lang="en-US" altLang="zh-CN" dirty="0" smtClean="0">
                <a:hlinkClick r:id="rId7"/>
              </a:rPr>
              <a:t>www.jdon.com/46901</a:t>
            </a:r>
            <a:endParaRPr lang="en-US" altLang="zh-CN" dirty="0" smtClean="0"/>
          </a:p>
          <a:p>
            <a:r>
              <a:rPr lang="en-US" altLang="zh-CN" dirty="0" smtClean="0"/>
              <a:t>Docker Compose</a:t>
            </a:r>
            <a:r>
              <a:rPr lang="zh-CN" altLang="en-US" dirty="0" smtClean="0"/>
              <a:t>官网：</a:t>
            </a:r>
            <a:r>
              <a:rPr lang="en-US" altLang="zh-CN" dirty="0">
                <a:hlinkClick r:id="rId8"/>
              </a:rPr>
              <a:t>https://docs.docker.com/compose/production</a:t>
            </a:r>
            <a:r>
              <a:rPr lang="en-US" altLang="zh-CN" dirty="0" smtClean="0">
                <a:hlinkClick r:id="rId8"/>
              </a:rPr>
              <a:t>/</a:t>
            </a:r>
            <a:endParaRPr lang="en-US" altLang="zh-CN" dirty="0" smtClean="0"/>
          </a:p>
          <a:p>
            <a:r>
              <a:rPr lang="en-US" altLang="zh-CN" dirty="0">
                <a:hlinkClick r:id="rId9"/>
              </a:rPr>
              <a:t>https://docs.docker.com/compose/overview/#</a:t>
            </a:r>
            <a:r>
              <a:rPr lang="en-US" altLang="zh-CN" dirty="0" smtClean="0">
                <a:hlinkClick r:id="rId9"/>
              </a:rPr>
              <a:t>features</a:t>
            </a:r>
            <a:endParaRPr lang="en-US" altLang="zh-CN" dirty="0" smtClean="0"/>
          </a:p>
          <a:p>
            <a:r>
              <a:rPr lang="en-US" altLang="zh-CN" dirty="0" err="1"/>
              <a:t>Mesos</a:t>
            </a:r>
            <a:r>
              <a:rPr lang="zh-CN" altLang="en-US" dirty="0"/>
              <a:t>在去哪儿网的应用</a:t>
            </a:r>
            <a:r>
              <a:rPr lang="zh-CN" altLang="en-US" dirty="0" smtClean="0"/>
              <a:t>：</a:t>
            </a:r>
            <a:r>
              <a:rPr lang="en-US" altLang="zh-CN" dirty="0">
                <a:hlinkClick r:id="rId10"/>
              </a:rPr>
              <a:t>http://</a:t>
            </a:r>
            <a:r>
              <a:rPr lang="en-US" altLang="zh-CN" dirty="0" smtClean="0">
                <a:hlinkClick r:id="rId10"/>
              </a:rPr>
              <a:t>www.07net01.com/2015/09/929540.html</a:t>
            </a:r>
            <a:endParaRPr lang="en-US" altLang="zh-CN" dirty="0" smtClean="0"/>
          </a:p>
          <a:p>
            <a:r>
              <a:rPr lang="zh-CN" altLang="en-US" dirty="0"/>
              <a:t>持续交付系列（一）：使用</a:t>
            </a:r>
            <a:r>
              <a:rPr lang="en-US" altLang="zh-CN" dirty="0"/>
              <a:t>Docker</a:t>
            </a:r>
            <a:r>
              <a:rPr lang="zh-CN" altLang="en-US" dirty="0"/>
              <a:t>、</a:t>
            </a:r>
            <a:r>
              <a:rPr lang="en-US" altLang="zh-CN" dirty="0" err="1"/>
              <a:t>Mesos</a:t>
            </a:r>
            <a:r>
              <a:rPr lang="zh-CN" altLang="en-US" dirty="0"/>
              <a:t>实现持续</a:t>
            </a:r>
            <a:r>
              <a:rPr lang="zh-CN" altLang="en-US" dirty="0" smtClean="0"/>
              <a:t>交付：</a:t>
            </a:r>
            <a:r>
              <a:rPr lang="en-US" altLang="zh-CN" dirty="0"/>
              <a:t> </a:t>
            </a:r>
            <a:r>
              <a:rPr lang="en-US" altLang="zh-CN" dirty="0">
                <a:hlinkClick r:id="rId11"/>
              </a:rPr>
              <a:t>http://</a:t>
            </a:r>
            <a:r>
              <a:rPr lang="en-US" altLang="zh-CN" dirty="0" smtClean="0">
                <a:hlinkClick r:id="rId11"/>
              </a:rPr>
              <a:t>www.open-open.com/lib/view/open1426557230726.html</a:t>
            </a:r>
            <a:endParaRPr lang="en-US" altLang="zh-CN" dirty="0" smtClean="0"/>
          </a:p>
          <a:p>
            <a:r>
              <a:rPr lang="en-US" altLang="zh-CN" dirty="0">
                <a:hlinkClick r:id="rId12"/>
              </a:rPr>
              <a:t>http://container-solutions.com/continuous-delivery-with-docker-on-mesos-in-less-than-a-minute</a:t>
            </a:r>
            <a:r>
              <a:rPr lang="en-US" altLang="zh-CN" dirty="0" smtClean="0">
                <a:hlinkClick r:id="rId12"/>
              </a:rPr>
              <a:t>/</a:t>
            </a:r>
            <a:endParaRPr lang="en-US" altLang="zh-CN" dirty="0" smtClean="0"/>
          </a:p>
          <a:p>
            <a:r>
              <a:rPr lang="zh-CN" altLang="en-US" dirty="0"/>
              <a:t>持续交付系列（二）：使用</a:t>
            </a:r>
            <a:r>
              <a:rPr lang="en-US" altLang="zh-CN" dirty="0"/>
              <a:t>Docker</a:t>
            </a:r>
            <a:r>
              <a:rPr lang="zh-CN" altLang="en-US" dirty="0"/>
              <a:t>、</a:t>
            </a:r>
            <a:r>
              <a:rPr lang="en-US" altLang="zh-CN" dirty="0" err="1"/>
              <a:t>Mesos</a:t>
            </a:r>
            <a:r>
              <a:rPr lang="zh-CN" altLang="en-US" dirty="0"/>
              <a:t>实现持续</a:t>
            </a:r>
            <a:r>
              <a:rPr lang="zh-CN" altLang="en-US" dirty="0" smtClean="0"/>
              <a:t>交付：</a:t>
            </a:r>
            <a:r>
              <a:rPr lang="en-US" altLang="zh-CN" dirty="0"/>
              <a:t> </a:t>
            </a:r>
            <a:r>
              <a:rPr lang="en-US" altLang="zh-CN" dirty="0">
                <a:hlinkClick r:id="rId13"/>
              </a:rPr>
              <a:t>http://</a:t>
            </a:r>
            <a:r>
              <a:rPr lang="en-US" altLang="zh-CN" dirty="0" smtClean="0">
                <a:hlinkClick r:id="rId13"/>
              </a:rPr>
              <a:t>www.open-open.com/lib/view/open1426639887023.html</a:t>
            </a:r>
            <a:endParaRPr lang="en-US" altLang="zh-CN" dirty="0" smtClean="0"/>
          </a:p>
          <a:p>
            <a:r>
              <a:rPr lang="en-US" altLang="zh-CN" dirty="0">
                <a:hlinkClick r:id="rId14"/>
              </a:rPr>
              <a:t>http://container-solutions.com/continuous-delivery-with-docker-on-mesos-in-less-than-a-minute-part-2</a:t>
            </a:r>
            <a:r>
              <a:rPr lang="en-US" altLang="zh-CN" dirty="0" smtClean="0">
                <a:hlinkClick r:id="rId14"/>
              </a:rPr>
              <a:t>/</a:t>
            </a:r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7963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4</a:t>
            </a:r>
            <a:r>
              <a:rPr lang="zh-CN" altLang="en-US" b="0" dirty="0" smtClean="0"/>
              <a:t>、参考资料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3124" y="1099747"/>
            <a:ext cx="1093573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Kubernetes</a:t>
            </a:r>
            <a:r>
              <a:rPr lang="zh-CN" altLang="en-US" dirty="0"/>
              <a:t>资料文档</a:t>
            </a:r>
          </a:p>
          <a:p>
            <a:r>
              <a:rPr lang="en-US" altLang="zh-CN" dirty="0">
                <a:hlinkClick r:id="rId3"/>
              </a:rPr>
              <a:t>http://</a:t>
            </a:r>
            <a:r>
              <a:rPr lang="en-US" altLang="zh-CN" dirty="0" smtClean="0">
                <a:hlinkClick r:id="rId3"/>
              </a:rPr>
              <a:t>www.csdn.net/article/2014-10-31/2822393</a:t>
            </a:r>
            <a:endParaRPr lang="en-US" altLang="zh-CN" dirty="0"/>
          </a:p>
          <a:p>
            <a:r>
              <a:rPr lang="en-US" altLang="zh-CN" dirty="0">
                <a:hlinkClick r:id="rId4"/>
              </a:rPr>
              <a:t>http://blog.liuts.com/post/247</a:t>
            </a:r>
            <a:r>
              <a:rPr lang="en-US" altLang="zh-CN" dirty="0" smtClean="0">
                <a:hlinkClick r:id="rId4"/>
              </a:rPr>
              <a:t>/</a:t>
            </a:r>
            <a:endParaRPr lang="en-US" altLang="zh-CN" dirty="0"/>
          </a:p>
          <a:p>
            <a:r>
              <a:rPr lang="en-US" altLang="zh-CN" dirty="0"/>
              <a:t>Kubernetes</a:t>
            </a:r>
            <a:r>
              <a:rPr lang="zh-CN" altLang="en-US" dirty="0"/>
              <a:t>系统架构简介</a:t>
            </a:r>
          </a:p>
          <a:p>
            <a:r>
              <a:rPr lang="en-US" altLang="zh-CN" dirty="0">
                <a:hlinkClick r:id="rId5"/>
              </a:rPr>
              <a:t>http://</a:t>
            </a:r>
            <a:r>
              <a:rPr lang="en-US" altLang="zh-CN" dirty="0" smtClean="0">
                <a:hlinkClick r:id="rId5"/>
              </a:rPr>
              <a:t>www.infoq.com/cn/articles/Kubernetes-system-architecture-introduction?utm_campaign=infoq_content&amp;utm_source=infoq&amp;utm_medium=feed&amp;utm_term=global</a:t>
            </a:r>
            <a:endParaRPr lang="en-US" altLang="zh-CN" dirty="0"/>
          </a:p>
          <a:p>
            <a:r>
              <a:rPr lang="en-US" altLang="zh-CN" dirty="0">
                <a:hlinkClick r:id="rId6"/>
              </a:rPr>
              <a:t>http://</a:t>
            </a:r>
            <a:r>
              <a:rPr lang="en-US" altLang="zh-CN" dirty="0" smtClean="0">
                <a:hlinkClick r:id="rId6"/>
              </a:rPr>
              <a:t>www.csdn.net/article/2014-11-28/2822850-Docker</a:t>
            </a:r>
            <a:endParaRPr lang="en-US" altLang="zh-CN" dirty="0"/>
          </a:p>
          <a:p>
            <a:r>
              <a:rPr lang="en-US" altLang="zh-CN" dirty="0">
                <a:hlinkClick r:id="rId7"/>
              </a:rPr>
              <a:t>http://</a:t>
            </a:r>
            <a:r>
              <a:rPr lang="en-US" altLang="zh-CN" dirty="0" smtClean="0">
                <a:hlinkClick r:id="rId7"/>
              </a:rPr>
              <a:t>www.oschina.net/p/kubernetes</a:t>
            </a:r>
            <a:endParaRPr lang="en-US" altLang="zh-CN" dirty="0"/>
          </a:p>
          <a:p>
            <a:r>
              <a:rPr lang="en-US" altLang="zh-CN" dirty="0">
                <a:hlinkClick r:id="rId8"/>
              </a:rPr>
              <a:t>http://</a:t>
            </a:r>
            <a:r>
              <a:rPr lang="en-US" altLang="zh-CN" dirty="0" smtClean="0">
                <a:hlinkClick r:id="rId8"/>
              </a:rPr>
              <a:t>www.d1net.com/cloud/tech/329878.html</a:t>
            </a:r>
            <a:endParaRPr lang="en-US" altLang="zh-CN" dirty="0"/>
          </a:p>
          <a:p>
            <a:r>
              <a:rPr lang="en-US" altLang="zh-CN" dirty="0">
                <a:hlinkClick r:id="rId9"/>
              </a:rPr>
              <a:t>http://</a:t>
            </a:r>
            <a:r>
              <a:rPr lang="en-US" altLang="zh-CN" dirty="0" smtClean="0">
                <a:hlinkClick r:id="rId9"/>
              </a:rPr>
              <a:t>mt.sohu.com/20150730/n417842155.shtml</a:t>
            </a:r>
            <a:endParaRPr lang="en-US" altLang="zh-CN" dirty="0"/>
          </a:p>
          <a:p>
            <a:r>
              <a:rPr lang="en-US" altLang="zh-CN" dirty="0">
                <a:hlinkClick r:id="rId10"/>
              </a:rPr>
              <a:t>http://blog.csdn.net/zhang__</a:t>
            </a:r>
            <a:r>
              <a:rPr lang="en-US" altLang="zh-CN" dirty="0" smtClean="0">
                <a:hlinkClick r:id="rId10"/>
              </a:rPr>
              <a:t>jiayu/article/details/42745507</a:t>
            </a:r>
            <a:endParaRPr lang="en-US" altLang="zh-CN" dirty="0"/>
          </a:p>
          <a:p>
            <a:r>
              <a:rPr lang="en-US" altLang="zh-CN" dirty="0">
                <a:hlinkClick r:id="rId11"/>
              </a:rPr>
              <a:t>http://</a:t>
            </a:r>
            <a:r>
              <a:rPr lang="en-US" altLang="zh-CN" dirty="0" smtClean="0">
                <a:hlinkClick r:id="rId11"/>
              </a:rPr>
              <a:t>blog.csdn.net/zhxue123/article/details/37815957</a:t>
            </a:r>
            <a:endParaRPr lang="en-US" altLang="zh-CN" dirty="0"/>
          </a:p>
          <a:p>
            <a:r>
              <a:rPr lang="zh-CN" altLang="en-US" dirty="0"/>
              <a:t>环境搭建齐全：</a:t>
            </a:r>
            <a:r>
              <a:rPr lang="en-US" altLang="zh-CN" dirty="0">
                <a:hlinkClick r:id="rId12"/>
              </a:rPr>
              <a:t>http://</a:t>
            </a:r>
            <a:r>
              <a:rPr lang="en-US" altLang="zh-CN" dirty="0" smtClean="0">
                <a:hlinkClick r:id="rId12"/>
              </a:rPr>
              <a:t>segmentfault.com/a/1190000002620961</a:t>
            </a:r>
            <a:endParaRPr lang="en-US" altLang="zh-CN" dirty="0" smtClean="0"/>
          </a:p>
          <a:p>
            <a:r>
              <a:rPr lang="en-US" altLang="zh-CN" dirty="0">
                <a:hlinkClick r:id="rId13"/>
              </a:rPr>
              <a:t>http://</a:t>
            </a:r>
            <a:r>
              <a:rPr lang="en-US" altLang="zh-CN" dirty="0" smtClean="0">
                <a:hlinkClick r:id="rId13"/>
              </a:rPr>
              <a:t>www.linuxidc.com/Linux/2014-11/109725.htm</a:t>
            </a:r>
            <a:endParaRPr lang="en-US" altLang="zh-CN" dirty="0"/>
          </a:p>
          <a:p>
            <a:r>
              <a:rPr lang="en-US" altLang="zh-CN" dirty="0">
                <a:hlinkClick r:id="rId14"/>
              </a:rPr>
              <a:t>https://</a:t>
            </a:r>
            <a:r>
              <a:rPr lang="en-US" altLang="zh-CN" dirty="0" smtClean="0">
                <a:hlinkClick r:id="rId14"/>
              </a:rPr>
              <a:t>linux.cn/article-4810-3.html</a:t>
            </a:r>
            <a:endParaRPr lang="en-US" altLang="zh-CN" dirty="0" smtClean="0"/>
          </a:p>
          <a:p>
            <a:r>
              <a:rPr lang="en-US" altLang="zh-CN" dirty="0" err="1"/>
              <a:t>kubernetes</a:t>
            </a:r>
            <a:r>
              <a:rPr lang="zh-CN" altLang="en-US" dirty="0"/>
              <a:t>集群部署</a:t>
            </a:r>
          </a:p>
          <a:p>
            <a:r>
              <a:rPr lang="en-US" altLang="zh-CN" dirty="0">
                <a:hlinkClick r:id="rId15"/>
              </a:rPr>
              <a:t>http://</a:t>
            </a:r>
            <a:r>
              <a:rPr lang="en-US" altLang="zh-CN" dirty="0" smtClean="0">
                <a:hlinkClick r:id="rId15"/>
              </a:rPr>
              <a:t>blog.csdn.net/qingchi0/article/details/42538549</a:t>
            </a:r>
            <a:endParaRPr lang="en-US" altLang="zh-CN" dirty="0" smtClean="0"/>
          </a:p>
          <a:p>
            <a:r>
              <a:rPr lang="zh-CN" altLang="en-US" dirty="0" smtClean="0"/>
              <a:t>三</a:t>
            </a:r>
            <a:r>
              <a:rPr lang="zh-CN" altLang="en-US" dirty="0"/>
              <a:t>种网络的区别</a:t>
            </a:r>
            <a:r>
              <a:rPr lang="en-US" altLang="zh-CN" dirty="0"/>
              <a:t>Pipework</a:t>
            </a:r>
            <a:r>
              <a:rPr lang="zh-CN" altLang="en-US" dirty="0"/>
              <a:t>、</a:t>
            </a:r>
            <a:r>
              <a:rPr lang="en-US" altLang="zh-CN" dirty="0"/>
              <a:t>Weave</a:t>
            </a:r>
            <a:r>
              <a:rPr lang="zh-CN" altLang="en-US" dirty="0"/>
              <a:t>、</a:t>
            </a:r>
            <a:r>
              <a:rPr lang="en-US" altLang="zh-CN" dirty="0"/>
              <a:t>Flannel</a:t>
            </a:r>
            <a:r>
              <a:rPr lang="zh-CN" altLang="en-US" dirty="0"/>
              <a:t>各自的优势和区别</a:t>
            </a:r>
          </a:p>
          <a:p>
            <a:r>
              <a:rPr lang="en-US" altLang="zh-CN" dirty="0">
                <a:hlinkClick r:id="rId16"/>
              </a:rPr>
              <a:t>http://</a:t>
            </a:r>
            <a:r>
              <a:rPr lang="en-US" altLang="zh-CN" dirty="0" smtClean="0">
                <a:hlinkClick r:id="rId16"/>
              </a:rPr>
              <a:t>dockone.io/question/259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257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4</a:t>
            </a:r>
            <a:r>
              <a:rPr lang="zh-CN" altLang="en-US" b="0" dirty="0" smtClean="0"/>
              <a:t>、参考资料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3124" y="1099747"/>
            <a:ext cx="1093573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hlinkClick r:id="rId3"/>
              </a:rPr>
              <a:t>https://</a:t>
            </a:r>
            <a:r>
              <a:rPr lang="en-US" altLang="zh-CN" dirty="0" smtClean="0">
                <a:hlinkClick r:id="rId3"/>
              </a:rPr>
              <a:t>github.com/GoogleCloudPlatform/kubernetes/blob/master/docs/getting-started-guides/ubuntu.md</a:t>
            </a:r>
            <a:endParaRPr lang="en-US" altLang="zh-CN" dirty="0"/>
          </a:p>
          <a:p>
            <a:r>
              <a:rPr lang="en-US" altLang="zh-CN" dirty="0"/>
              <a:t>Kubernetes Deployment On Bare-metal Ubuntu Nodes</a:t>
            </a:r>
            <a:r>
              <a:rPr lang="zh-CN" altLang="en-US" dirty="0"/>
              <a:t>：</a:t>
            </a:r>
          </a:p>
          <a:p>
            <a:r>
              <a:rPr lang="en-US" altLang="zh-CN" dirty="0">
                <a:hlinkClick r:id="rId4"/>
              </a:rPr>
              <a:t>http://</a:t>
            </a:r>
            <a:r>
              <a:rPr lang="en-US" altLang="zh-CN" dirty="0" smtClean="0">
                <a:hlinkClick r:id="rId4"/>
              </a:rPr>
              <a:t>kubernetes.io/v1.0/docs/getting-started-guides/ubuntu.html</a:t>
            </a:r>
            <a:endParaRPr lang="en-US" altLang="zh-CN" dirty="0"/>
          </a:p>
          <a:p>
            <a:r>
              <a:rPr lang="en-US" altLang="zh-CN" dirty="0">
                <a:hlinkClick r:id="rId5"/>
              </a:rPr>
              <a:t>http://</a:t>
            </a:r>
            <a:r>
              <a:rPr lang="en-US" altLang="zh-CN" dirty="0" smtClean="0">
                <a:hlinkClick r:id="rId5"/>
              </a:rPr>
              <a:t>containertutorials.com/get_started_kubernetes/index.html</a:t>
            </a:r>
            <a:endParaRPr lang="en-US" altLang="zh-CN" dirty="0"/>
          </a:p>
          <a:p>
            <a:r>
              <a:rPr lang="en-US" altLang="zh-CN" dirty="0"/>
              <a:t>Installing Kubernetes Cluster with 3 minions on CentOS 7 to manage pods and services</a:t>
            </a:r>
            <a:r>
              <a:rPr lang="zh-CN" altLang="en-US" dirty="0"/>
              <a:t>（进程逻辑结构图）：</a:t>
            </a:r>
          </a:p>
          <a:p>
            <a:r>
              <a:rPr lang="en-US" altLang="zh-CN" dirty="0">
                <a:hlinkClick r:id="rId6"/>
              </a:rPr>
              <a:t>http://</a:t>
            </a:r>
            <a:r>
              <a:rPr lang="en-US" altLang="zh-CN" dirty="0" smtClean="0">
                <a:hlinkClick r:id="rId6"/>
              </a:rPr>
              <a:t>www.severalnines.com/blog/installing-kubernetes-cluster-minions-centos7-manage-pods-services</a:t>
            </a:r>
            <a:endParaRPr lang="en-US" altLang="zh-CN" dirty="0"/>
          </a:p>
          <a:p>
            <a:r>
              <a:rPr lang="zh-CN" altLang="en-US" dirty="0"/>
              <a:t>深入浅出</a:t>
            </a:r>
            <a:r>
              <a:rPr lang="en-US" altLang="zh-CN" dirty="0"/>
              <a:t>Docker</a:t>
            </a:r>
            <a:r>
              <a:rPr lang="zh-CN" altLang="en-US" dirty="0"/>
              <a:t>（六）：像谷歌一样部署你的应用</a:t>
            </a:r>
          </a:p>
          <a:p>
            <a:r>
              <a:rPr lang="en-US" altLang="zh-CN" dirty="0">
                <a:hlinkClick r:id="rId7"/>
              </a:rPr>
              <a:t>http://</a:t>
            </a:r>
            <a:r>
              <a:rPr lang="en-US" altLang="zh-CN" dirty="0" smtClean="0">
                <a:hlinkClick r:id="rId7"/>
              </a:rPr>
              <a:t>www.infoq.com/cn/articles/deploy-your-application-like-google</a:t>
            </a:r>
            <a:endParaRPr lang="en-US" altLang="zh-CN" dirty="0"/>
          </a:p>
          <a:p>
            <a:r>
              <a:rPr lang="zh-CN" altLang="en-US" dirty="0"/>
              <a:t>在</a:t>
            </a:r>
            <a:r>
              <a:rPr lang="en-US" altLang="zh-CN" dirty="0" err="1"/>
              <a:t>ubuntu</a:t>
            </a:r>
            <a:r>
              <a:rPr lang="zh-CN" altLang="en-US" dirty="0"/>
              <a:t>上部署</a:t>
            </a:r>
            <a:r>
              <a:rPr lang="en-US" altLang="zh-CN" dirty="0"/>
              <a:t>Kubernetes</a:t>
            </a:r>
            <a:r>
              <a:rPr lang="zh-CN" altLang="en-US" dirty="0"/>
              <a:t>管理</a:t>
            </a:r>
            <a:r>
              <a:rPr lang="en-US" altLang="zh-CN" dirty="0" err="1"/>
              <a:t>docker</a:t>
            </a:r>
            <a:r>
              <a:rPr lang="zh-CN" altLang="en-US" dirty="0"/>
              <a:t>集群示例</a:t>
            </a:r>
          </a:p>
          <a:p>
            <a:r>
              <a:rPr lang="en-US" altLang="zh-CN" dirty="0">
                <a:hlinkClick r:id="rId8"/>
              </a:rPr>
              <a:t>http://</a:t>
            </a:r>
            <a:r>
              <a:rPr lang="en-US" altLang="zh-CN" dirty="0" smtClean="0">
                <a:hlinkClick r:id="rId8"/>
              </a:rPr>
              <a:t>segmentfault.com/a/1190000002620961</a:t>
            </a:r>
            <a:endParaRPr lang="en-US" altLang="zh-CN" dirty="0"/>
          </a:p>
          <a:p>
            <a:r>
              <a:rPr lang="zh-CN" altLang="en-US" dirty="0"/>
              <a:t>跟我一起学</a:t>
            </a:r>
            <a:r>
              <a:rPr lang="en-US" altLang="zh-CN" dirty="0"/>
              <a:t>Kubernetes </a:t>
            </a:r>
            <a:r>
              <a:rPr lang="en-US" altLang="zh-CN" dirty="0" smtClean="0"/>
              <a:t>:</a:t>
            </a:r>
          </a:p>
          <a:p>
            <a:r>
              <a:rPr lang="en-US" altLang="zh-CN" dirty="0" smtClean="0">
                <a:hlinkClick r:id="rId9"/>
              </a:rPr>
              <a:t>http</a:t>
            </a:r>
            <a:r>
              <a:rPr lang="en-US" altLang="zh-CN" dirty="0">
                <a:hlinkClick r:id="rId9"/>
              </a:rPr>
              <a:t>://</a:t>
            </a:r>
            <a:r>
              <a:rPr lang="en-US" altLang="zh-CN" dirty="0" smtClean="0">
                <a:hlinkClick r:id="rId9"/>
              </a:rPr>
              <a:t>blog.csdn.net/zhxue123/article/details/37815957</a:t>
            </a:r>
            <a:endParaRPr lang="en-US" altLang="zh-CN" dirty="0"/>
          </a:p>
          <a:p>
            <a:r>
              <a:rPr lang="en-US" altLang="zh-CN" dirty="0"/>
              <a:t>Kubernetes</a:t>
            </a:r>
            <a:r>
              <a:rPr lang="zh-CN" altLang="en-US" dirty="0"/>
              <a:t>初探：原理及实践应用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r>
              <a:rPr lang="en-US" altLang="zh-CN" dirty="0" smtClean="0">
                <a:hlinkClick r:id="rId10"/>
              </a:rPr>
              <a:t>http</a:t>
            </a:r>
            <a:r>
              <a:rPr lang="en-US" altLang="zh-CN" dirty="0">
                <a:hlinkClick r:id="rId10"/>
              </a:rPr>
              <a:t>://</a:t>
            </a:r>
            <a:r>
              <a:rPr lang="en-US" altLang="zh-CN" dirty="0" smtClean="0">
                <a:hlinkClick r:id="rId10"/>
              </a:rPr>
              <a:t>www.csdn.net/article/2014-10-31/2822393</a:t>
            </a:r>
            <a:endParaRPr lang="en-US" altLang="zh-CN" dirty="0"/>
          </a:p>
          <a:p>
            <a:r>
              <a:rPr lang="en-US" altLang="zh-CN" dirty="0"/>
              <a:t>Kubernetes</a:t>
            </a:r>
            <a:r>
              <a:rPr lang="zh-CN" altLang="en-US" dirty="0"/>
              <a:t>应用部署模型解析（部署篇）</a:t>
            </a:r>
            <a:r>
              <a:rPr lang="en-US" altLang="zh-CN" dirty="0"/>
              <a:t>——</a:t>
            </a:r>
            <a:r>
              <a:rPr lang="zh-CN" altLang="en-US" dirty="0"/>
              <a:t>必读文档：</a:t>
            </a:r>
          </a:p>
          <a:p>
            <a:r>
              <a:rPr lang="en-US" altLang="zh-CN" dirty="0">
                <a:hlinkClick r:id="rId11"/>
              </a:rPr>
              <a:t>http://</a:t>
            </a:r>
            <a:r>
              <a:rPr lang="en-US" altLang="zh-CN" dirty="0" smtClean="0">
                <a:hlinkClick r:id="rId11"/>
              </a:rPr>
              <a:t>www.csdn.net/article/2015-06-12/2824937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7766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4</a:t>
            </a:r>
            <a:r>
              <a:rPr lang="zh-CN" altLang="en-US" b="0" dirty="0" smtClean="0"/>
              <a:t>、参考资料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3124" y="1099747"/>
            <a:ext cx="109357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hlinkClick r:id="rId3"/>
              </a:rPr>
              <a:t>http</a:t>
            </a:r>
            <a:r>
              <a:rPr lang="en-US" altLang="zh-CN" dirty="0">
                <a:hlinkClick r:id="rId3"/>
              </a:rPr>
              <a:t>://</a:t>
            </a:r>
            <a:r>
              <a:rPr lang="en-US" altLang="zh-CN" dirty="0" smtClean="0">
                <a:hlinkClick r:id="rId3"/>
              </a:rPr>
              <a:t>containertutorials.com/index.html</a:t>
            </a:r>
            <a:endParaRPr lang="en-US" altLang="zh-CN" dirty="0"/>
          </a:p>
          <a:p>
            <a:r>
              <a:rPr lang="en-US" altLang="zh-CN" dirty="0">
                <a:hlinkClick r:id="rId4"/>
              </a:rPr>
              <a:t>https://</a:t>
            </a:r>
            <a:r>
              <a:rPr lang="en-US" altLang="zh-CN" dirty="0" smtClean="0">
                <a:hlinkClick r:id="rId4"/>
              </a:rPr>
              <a:t>github.com/kubernetes/kubernetes/wiki/User-FAQ</a:t>
            </a:r>
            <a:endParaRPr lang="en-US" altLang="zh-CN" dirty="0"/>
          </a:p>
          <a:p>
            <a:endParaRPr lang="en-US" altLang="zh-CN" dirty="0"/>
          </a:p>
          <a:p>
            <a:r>
              <a:rPr lang="en-US" altLang="zh-CN" dirty="0"/>
              <a:t>k8s</a:t>
            </a:r>
            <a:r>
              <a:rPr lang="zh-CN" altLang="en-US" dirty="0"/>
              <a:t>使用</a:t>
            </a:r>
            <a:r>
              <a:rPr lang="en-US" altLang="zh-CN" dirty="0"/>
              <a:t>Docker HUB</a:t>
            </a:r>
            <a:r>
              <a:rPr lang="zh-CN" altLang="en-US" dirty="0"/>
              <a:t>镜像：</a:t>
            </a:r>
          </a:p>
          <a:p>
            <a:r>
              <a:rPr lang="en-US" altLang="zh-CN" dirty="0" err="1"/>
              <a:t>docker</a:t>
            </a:r>
            <a:r>
              <a:rPr lang="en-US" altLang="zh-CN" dirty="0"/>
              <a:t> pull </a:t>
            </a:r>
            <a:r>
              <a:rPr lang="en-US" altLang="zh-CN" dirty="0" smtClean="0"/>
              <a:t>docker.io/</a:t>
            </a:r>
            <a:r>
              <a:rPr lang="en-US" altLang="zh-CN" dirty="0" err="1" smtClean="0"/>
              <a:t>kubernetes</a:t>
            </a:r>
            <a:r>
              <a:rPr lang="en-US" altLang="zh-CN" dirty="0" smtClean="0"/>
              <a:t>/pause</a:t>
            </a:r>
            <a:endParaRPr lang="en-US" altLang="zh-CN" dirty="0"/>
          </a:p>
          <a:p>
            <a:r>
              <a:rPr lang="en-US" altLang="zh-CN" dirty="0" err="1"/>
              <a:t>docker</a:t>
            </a:r>
            <a:r>
              <a:rPr lang="en-US" altLang="zh-CN" dirty="0"/>
              <a:t> tag -f docker.io/</a:t>
            </a:r>
            <a:r>
              <a:rPr lang="en-US" altLang="zh-CN" dirty="0" err="1"/>
              <a:t>kubernetes</a:t>
            </a:r>
            <a:r>
              <a:rPr lang="en-US" altLang="zh-CN" dirty="0"/>
              <a:t>/pause gcr.io/</a:t>
            </a:r>
            <a:r>
              <a:rPr lang="en-US" altLang="zh-CN" dirty="0" err="1"/>
              <a:t>google_containers</a:t>
            </a:r>
            <a:r>
              <a:rPr lang="en-US" altLang="zh-CN" dirty="0"/>
              <a:t>/pause:0.8.0</a:t>
            </a:r>
          </a:p>
          <a:p>
            <a:r>
              <a:rPr lang="en-US" altLang="zh-CN" dirty="0"/>
              <a:t>kubectl_exec.md</a:t>
            </a:r>
            <a:r>
              <a:rPr lang="zh-CN" altLang="en-US" dirty="0"/>
              <a:t>执行命令：</a:t>
            </a:r>
          </a:p>
          <a:p>
            <a:r>
              <a:rPr lang="en-US" altLang="zh-CN" dirty="0">
                <a:hlinkClick r:id="rId5"/>
              </a:rPr>
              <a:t>https://</a:t>
            </a:r>
            <a:r>
              <a:rPr lang="en-US" altLang="zh-CN" dirty="0" smtClean="0">
                <a:hlinkClick r:id="rId5"/>
              </a:rPr>
              <a:t>github.com/GoogleCloudPlatform/kubernetes/blob/release-1.0/docs/user-guide/kubectl/kubectl_exec.md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en-US" altLang="zh-CN" dirty="0"/>
              <a:t>How do I run private </a:t>
            </a:r>
            <a:r>
              <a:rPr lang="en-US" altLang="zh-CN" dirty="0" err="1"/>
              <a:t>docker</a:t>
            </a:r>
            <a:r>
              <a:rPr lang="en-US" altLang="zh-CN" dirty="0"/>
              <a:t> images on Google Container Engine</a:t>
            </a:r>
            <a:r>
              <a:rPr lang="zh-CN" altLang="en-US" dirty="0"/>
              <a:t>：</a:t>
            </a:r>
          </a:p>
          <a:p>
            <a:r>
              <a:rPr lang="en-US" altLang="zh-CN" dirty="0">
                <a:hlinkClick r:id="rId6"/>
              </a:rPr>
              <a:t>http://</a:t>
            </a:r>
            <a:r>
              <a:rPr lang="en-US" altLang="zh-CN" dirty="0" smtClean="0">
                <a:hlinkClick r:id="rId6"/>
              </a:rPr>
              <a:t>stackoverflow.com/questions/26788485/how-do-i-run-private-docker-images-on-google-container-engine/26788669#26788669</a:t>
            </a:r>
            <a:endParaRPr lang="en-US" altLang="zh-CN" dirty="0" smtClean="0"/>
          </a:p>
          <a:p>
            <a:endParaRPr lang="en-US" altLang="zh-CN" dirty="0"/>
          </a:p>
          <a:p>
            <a:r>
              <a:rPr lang="en-US" altLang="zh-CN" dirty="0"/>
              <a:t>Kubernetes</a:t>
            </a:r>
            <a:r>
              <a:rPr lang="zh-CN" altLang="en-US" dirty="0"/>
              <a:t>入门（三） </a:t>
            </a:r>
            <a:r>
              <a:rPr lang="en-US" altLang="zh-CN" dirty="0"/>
              <a:t>- </a:t>
            </a:r>
            <a:r>
              <a:rPr lang="zh-CN" altLang="en-US" dirty="0"/>
              <a:t>网络：</a:t>
            </a:r>
          </a:p>
          <a:p>
            <a:r>
              <a:rPr lang="en-US" altLang="zh-CN" dirty="0">
                <a:hlinkClick r:id="rId7"/>
              </a:rPr>
              <a:t>http://</a:t>
            </a:r>
            <a:r>
              <a:rPr lang="en-US" altLang="zh-CN" dirty="0" smtClean="0">
                <a:hlinkClick r:id="rId7"/>
              </a:rPr>
              <a:t>www.tuicool.com/articles/NRRzUbn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0931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4</a:t>
            </a:r>
            <a:r>
              <a:rPr lang="zh-CN" altLang="en-US" b="0" dirty="0" smtClean="0"/>
              <a:t>、参考资料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3124" y="1099747"/>
            <a:ext cx="109357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/>
              <a:t>ubuntu</a:t>
            </a:r>
            <a:r>
              <a:rPr lang="zh-CN" altLang="en-US" dirty="0"/>
              <a:t>安装：</a:t>
            </a:r>
            <a:r>
              <a:rPr lang="en-US" altLang="zh-CN" dirty="0">
                <a:hlinkClick r:id="rId3"/>
              </a:rPr>
              <a:t>https://</a:t>
            </a:r>
            <a:r>
              <a:rPr lang="en-US" altLang="zh-CN" dirty="0" smtClean="0">
                <a:hlinkClick r:id="rId3"/>
              </a:rPr>
              <a:t>github.com/kubernetes/kubernetes/blob/release-1.0/docs/getting-started-guides/ubuntu.md</a:t>
            </a:r>
            <a:endParaRPr lang="en-US" altLang="zh-CN" dirty="0"/>
          </a:p>
          <a:p>
            <a:r>
              <a:rPr lang="zh-CN" altLang="en-US" dirty="0"/>
              <a:t>刘天斯：</a:t>
            </a:r>
            <a:r>
              <a:rPr lang="en-US" altLang="zh-CN" dirty="0">
                <a:hlinkClick r:id="rId4"/>
              </a:rPr>
              <a:t>http://blog.liuts.com/category/42/1/1</a:t>
            </a:r>
            <a:r>
              <a:rPr lang="en-US" altLang="zh-CN" dirty="0" smtClean="0">
                <a:hlinkClick r:id="rId4"/>
              </a:rPr>
              <a:t>/</a:t>
            </a:r>
            <a:endParaRPr lang="en-US" altLang="zh-CN" dirty="0"/>
          </a:p>
          <a:p>
            <a:r>
              <a:rPr lang="en-US" altLang="zh-CN" dirty="0"/>
              <a:t>pod</a:t>
            </a:r>
            <a:r>
              <a:rPr lang="zh-CN" altLang="en-US" dirty="0"/>
              <a:t>、</a:t>
            </a:r>
            <a:r>
              <a:rPr lang="en-US" altLang="zh-CN" dirty="0" err="1"/>
              <a:t>replicationControllers</a:t>
            </a:r>
            <a:r>
              <a:rPr lang="zh-CN" altLang="en-US" dirty="0"/>
              <a:t>、</a:t>
            </a:r>
            <a:r>
              <a:rPr lang="en-US" altLang="zh-CN" dirty="0"/>
              <a:t>services</a:t>
            </a:r>
            <a:r>
              <a:rPr lang="zh-CN" altLang="en-US" dirty="0"/>
              <a:t>使用：</a:t>
            </a:r>
            <a:r>
              <a:rPr lang="en-US" altLang="zh-CN" dirty="0">
                <a:hlinkClick r:id="rId5"/>
              </a:rPr>
              <a:t>http://</a:t>
            </a:r>
            <a:r>
              <a:rPr lang="en-US" altLang="zh-CN" dirty="0" smtClean="0">
                <a:hlinkClick r:id="rId5"/>
              </a:rPr>
              <a:t>www.csdn.net/article/2015-06-12/2824937</a:t>
            </a:r>
            <a:endParaRPr lang="en-US" altLang="zh-CN" dirty="0"/>
          </a:p>
          <a:p>
            <a:r>
              <a:rPr lang="en-US" altLang="zh-CN" dirty="0"/>
              <a:t>Kubernetes </a:t>
            </a:r>
            <a:r>
              <a:rPr lang="zh-CN" altLang="en-US" dirty="0"/>
              <a:t>设计概要</a:t>
            </a:r>
            <a:r>
              <a:rPr lang="en-US" altLang="zh-CN" dirty="0"/>
              <a:t>(</a:t>
            </a:r>
            <a:r>
              <a:rPr lang="zh-CN" altLang="en-US" dirty="0"/>
              <a:t>非完整版</a:t>
            </a:r>
            <a:r>
              <a:rPr lang="en-US" altLang="zh-CN" dirty="0"/>
              <a:t>)</a:t>
            </a:r>
            <a:r>
              <a:rPr lang="zh-CN" altLang="en-US" dirty="0"/>
              <a:t>：</a:t>
            </a:r>
            <a:r>
              <a:rPr lang="en-US" altLang="zh-CN" dirty="0">
                <a:hlinkClick r:id="rId6"/>
              </a:rPr>
              <a:t>http://</a:t>
            </a:r>
            <a:r>
              <a:rPr lang="en-US" altLang="zh-CN" dirty="0" smtClean="0">
                <a:hlinkClick r:id="rId6"/>
              </a:rPr>
              <a:t>my.oschina.net/kakablue/blog/278038</a:t>
            </a:r>
            <a:endParaRPr lang="en-US" altLang="zh-CN" dirty="0"/>
          </a:p>
          <a:p>
            <a:r>
              <a:rPr lang="en-US" altLang="zh-CN" dirty="0" err="1"/>
              <a:t>kubernetes</a:t>
            </a:r>
            <a:r>
              <a:rPr lang="en-US" altLang="zh-CN" dirty="0"/>
              <a:t>/cluster/</a:t>
            </a:r>
            <a:r>
              <a:rPr lang="en-US" altLang="zh-CN" dirty="0" err="1"/>
              <a:t>addons</a:t>
            </a:r>
            <a:r>
              <a:rPr lang="en-US" altLang="zh-CN" dirty="0"/>
              <a:t>/</a:t>
            </a:r>
            <a:r>
              <a:rPr lang="en-US" altLang="zh-CN" dirty="0" err="1"/>
              <a:t>dns</a:t>
            </a:r>
            <a:r>
              <a:rPr lang="zh-CN" altLang="en-US" dirty="0"/>
              <a:t>：</a:t>
            </a:r>
            <a:r>
              <a:rPr lang="en-US" altLang="zh-CN" dirty="0">
                <a:hlinkClick r:id="rId7"/>
              </a:rPr>
              <a:t>https://</a:t>
            </a:r>
            <a:r>
              <a:rPr lang="en-US" altLang="zh-CN" dirty="0" smtClean="0">
                <a:hlinkClick r:id="rId7"/>
              </a:rPr>
              <a:t>github.com/kubernetes/kubernetes/tree/master/cluster/addons/dns</a:t>
            </a:r>
            <a:endParaRPr lang="en-US" altLang="zh-CN" dirty="0"/>
          </a:p>
          <a:p>
            <a:r>
              <a:rPr lang="en-US" altLang="zh-CN" dirty="0"/>
              <a:t>Scaling Docker with Kubernetes</a:t>
            </a:r>
            <a:r>
              <a:rPr lang="zh-CN" altLang="en-US" dirty="0"/>
              <a:t>：</a:t>
            </a:r>
            <a:r>
              <a:rPr lang="en-US" altLang="zh-CN" dirty="0">
                <a:hlinkClick r:id="rId8"/>
              </a:rPr>
              <a:t>http://</a:t>
            </a:r>
            <a:r>
              <a:rPr lang="en-US" altLang="zh-CN" dirty="0" smtClean="0">
                <a:hlinkClick r:id="rId8"/>
              </a:rPr>
              <a:t>www.infoq.com/articles/scaling-docker-with-kubernetes</a:t>
            </a:r>
            <a:endParaRPr lang="en-US" altLang="zh-CN" dirty="0"/>
          </a:p>
          <a:p>
            <a:r>
              <a:rPr lang="en-US" altLang="zh-CN" dirty="0" err="1"/>
              <a:t>kubernetes</a:t>
            </a:r>
            <a:r>
              <a:rPr lang="zh-CN" altLang="en-US" dirty="0"/>
              <a:t>几步走学习：</a:t>
            </a:r>
            <a:r>
              <a:rPr lang="en-US" altLang="zh-CN" dirty="0">
                <a:hlinkClick r:id="rId9"/>
              </a:rPr>
              <a:t>https://</a:t>
            </a:r>
            <a:r>
              <a:rPr lang="en-US" altLang="zh-CN" dirty="0" smtClean="0">
                <a:hlinkClick r:id="rId9"/>
              </a:rPr>
              <a:t>github.com/kubernetes/kubernetes/tree/master/examples/guestbook</a:t>
            </a:r>
            <a:endParaRPr lang="en-US" altLang="zh-CN" dirty="0"/>
          </a:p>
          <a:p>
            <a:r>
              <a:rPr lang="en-US" altLang="zh-CN" dirty="0"/>
              <a:t>Kubernetes</a:t>
            </a:r>
            <a:r>
              <a:rPr lang="zh-CN" altLang="en-US" dirty="0"/>
              <a:t>系统架构简介 ：</a:t>
            </a:r>
            <a:r>
              <a:rPr lang="en-US" altLang="zh-CN" dirty="0">
                <a:hlinkClick r:id="rId10"/>
              </a:rPr>
              <a:t>http://</a:t>
            </a:r>
            <a:r>
              <a:rPr lang="en-US" altLang="zh-CN" dirty="0" smtClean="0">
                <a:hlinkClick r:id="rId10"/>
              </a:rPr>
              <a:t>www.infoq.com/cn/articles/Kubernetes-system-architecture-introduction?utm_campaign=infoq_content&amp;utm_source=infoq&amp;utm_medium=feed&amp;utm_term=global</a:t>
            </a:r>
            <a:endParaRPr lang="en-US" altLang="zh-CN" dirty="0"/>
          </a:p>
          <a:p>
            <a:r>
              <a:rPr lang="en-US" altLang="zh-CN" dirty="0">
                <a:hlinkClick r:id="rId11"/>
              </a:rPr>
              <a:t>http://</a:t>
            </a:r>
            <a:r>
              <a:rPr lang="en-US" altLang="zh-CN" dirty="0" smtClean="0">
                <a:hlinkClick r:id="rId11"/>
              </a:rPr>
              <a:t>www.tuicool.com/articles/uiYjmi</a:t>
            </a:r>
            <a:endParaRPr lang="en-US" altLang="zh-CN" dirty="0"/>
          </a:p>
          <a:p>
            <a:r>
              <a:rPr lang="en-US" altLang="zh-CN" dirty="0"/>
              <a:t>Kubernetes</a:t>
            </a:r>
            <a:r>
              <a:rPr lang="zh-CN" altLang="en-US" dirty="0"/>
              <a:t>初探：原理及实践应用：</a:t>
            </a:r>
            <a:r>
              <a:rPr lang="en-US" altLang="zh-CN" dirty="0">
                <a:hlinkClick r:id="rId12"/>
              </a:rPr>
              <a:t>http://</a:t>
            </a:r>
            <a:r>
              <a:rPr lang="en-US" altLang="zh-CN" dirty="0" smtClean="0">
                <a:hlinkClick r:id="rId12"/>
              </a:rPr>
              <a:t>www.csdn.net/article/2014-10-31/2822393</a:t>
            </a:r>
            <a:endParaRPr lang="en-US" altLang="zh-CN" dirty="0"/>
          </a:p>
          <a:p>
            <a:r>
              <a:rPr lang="en-US" altLang="zh-CN" dirty="0"/>
              <a:t>Kubernetes </a:t>
            </a:r>
            <a:r>
              <a:rPr lang="zh-CN" altLang="en-US" dirty="0"/>
              <a:t>设计概要：</a:t>
            </a:r>
            <a:r>
              <a:rPr lang="en-US" altLang="zh-CN" dirty="0">
                <a:hlinkClick r:id="rId13"/>
              </a:rPr>
              <a:t>http://</a:t>
            </a:r>
            <a:r>
              <a:rPr lang="en-US" altLang="zh-CN" dirty="0" smtClean="0">
                <a:hlinkClick r:id="rId13"/>
              </a:rPr>
              <a:t>www.oschina.net/translate/kubernetes-design-overview?cmp</a:t>
            </a:r>
            <a:endParaRPr lang="en-US" altLang="zh-CN" dirty="0"/>
          </a:p>
          <a:p>
            <a:r>
              <a:rPr lang="en-US" altLang="zh-CN" dirty="0"/>
              <a:t>Kubernetes</a:t>
            </a:r>
            <a:r>
              <a:rPr lang="zh-CN" altLang="en-US" dirty="0"/>
              <a:t>应用部署模型解析（部署篇）：</a:t>
            </a:r>
            <a:r>
              <a:rPr lang="en-US" altLang="zh-CN" dirty="0">
                <a:hlinkClick r:id="rId5"/>
              </a:rPr>
              <a:t>http://</a:t>
            </a:r>
            <a:r>
              <a:rPr lang="en-US" altLang="zh-CN" dirty="0" smtClean="0">
                <a:hlinkClick r:id="rId5"/>
              </a:rPr>
              <a:t>www.csdn.net/article/2015-06-12/2824937</a:t>
            </a:r>
            <a:endParaRPr lang="en-US" altLang="zh-CN" dirty="0"/>
          </a:p>
          <a:p>
            <a:r>
              <a:rPr lang="zh-CN" altLang="en-US" dirty="0"/>
              <a:t>关于集群中，</a:t>
            </a:r>
            <a:r>
              <a:rPr lang="en-US" altLang="zh-CN" dirty="0" err="1"/>
              <a:t>boot_ip</a:t>
            </a:r>
            <a:r>
              <a:rPr lang="zh-CN" altLang="en-US" dirty="0"/>
              <a:t>和</a:t>
            </a:r>
            <a:r>
              <a:rPr lang="en-US" altLang="zh-CN" dirty="0" err="1"/>
              <a:t>service_ip</a:t>
            </a:r>
            <a:r>
              <a:rPr lang="zh-CN" altLang="en-US" dirty="0"/>
              <a:t>的区别 ：</a:t>
            </a:r>
            <a:r>
              <a:rPr lang="en-US" altLang="zh-CN" dirty="0">
                <a:hlinkClick r:id="rId14"/>
              </a:rPr>
              <a:t>http://blog.itpub.net/723887/viewspace-474914</a:t>
            </a:r>
            <a:r>
              <a:rPr lang="en-US" altLang="zh-CN" dirty="0" smtClean="0">
                <a:hlinkClick r:id="rId14"/>
              </a:rPr>
              <a:t>/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579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4</a:t>
            </a:r>
            <a:r>
              <a:rPr lang="zh-CN" altLang="en-US" b="0" dirty="0" smtClean="0"/>
              <a:t>、参考资料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3124" y="1099747"/>
            <a:ext cx="1093573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K8S </a:t>
            </a:r>
            <a:r>
              <a:rPr lang="en-US" altLang="zh-CN" dirty="0" err="1"/>
              <a:t>github</a:t>
            </a:r>
            <a:r>
              <a:rPr lang="zh-CN" altLang="en-US" dirty="0"/>
              <a:t>：</a:t>
            </a:r>
            <a:r>
              <a:rPr lang="en-US" altLang="zh-CN" dirty="0">
                <a:hlinkClick r:id="rId3"/>
              </a:rPr>
              <a:t>https://</a:t>
            </a:r>
            <a:r>
              <a:rPr lang="en-US" altLang="zh-CN" dirty="0" smtClean="0">
                <a:hlinkClick r:id="rId3"/>
              </a:rPr>
              <a:t>github.com/kubernetes/kubernetes</a:t>
            </a:r>
            <a:endParaRPr lang="en-US" altLang="zh-CN" dirty="0"/>
          </a:p>
          <a:p>
            <a:r>
              <a:rPr lang="zh-CN" altLang="en-US" dirty="0"/>
              <a:t>浙大一键安装：</a:t>
            </a:r>
            <a:r>
              <a:rPr lang="en-US" altLang="zh-CN" dirty="0">
                <a:hlinkClick r:id="rId4"/>
              </a:rPr>
              <a:t>https://</a:t>
            </a:r>
            <a:r>
              <a:rPr lang="en-US" altLang="zh-CN" dirty="0" smtClean="0">
                <a:hlinkClick r:id="rId4"/>
              </a:rPr>
              <a:t>github.com/kubernetes/kubernetes/blob/release-1.0/docs/getting-started-guides/ubuntu.md</a:t>
            </a:r>
            <a:endParaRPr lang="en-US" altLang="zh-CN" dirty="0"/>
          </a:p>
          <a:p>
            <a:r>
              <a:rPr lang="zh-CN" altLang="en-US" dirty="0"/>
              <a:t>浙大完整特性示例：</a:t>
            </a:r>
            <a:r>
              <a:rPr lang="en-US" altLang="zh-CN" dirty="0">
                <a:hlinkClick r:id="rId5"/>
              </a:rPr>
              <a:t>https://</a:t>
            </a:r>
            <a:r>
              <a:rPr lang="en-US" altLang="zh-CN" dirty="0" smtClean="0">
                <a:hlinkClick r:id="rId5"/>
              </a:rPr>
              <a:t>github.com/kubernetes/kubernetes/tree/release-1.0/examples/guestbook</a:t>
            </a:r>
            <a:endParaRPr lang="en-US" altLang="zh-CN" dirty="0"/>
          </a:p>
          <a:p>
            <a:r>
              <a:rPr lang="zh-CN" altLang="en-US" dirty="0"/>
              <a:t>浙大</a:t>
            </a:r>
            <a:r>
              <a:rPr lang="en-US" altLang="zh-CN" dirty="0"/>
              <a:t>DNS</a:t>
            </a:r>
            <a:r>
              <a:rPr lang="zh-CN" altLang="en-US" dirty="0"/>
              <a:t>验证：</a:t>
            </a:r>
            <a:r>
              <a:rPr lang="en-US" altLang="zh-CN" dirty="0">
                <a:hlinkClick r:id="rId6"/>
              </a:rPr>
              <a:t>https://</a:t>
            </a:r>
            <a:r>
              <a:rPr lang="en-US" altLang="zh-CN" dirty="0" smtClean="0">
                <a:hlinkClick r:id="rId6"/>
              </a:rPr>
              <a:t>github.com/kubernetes/kubernetes/blob/v1.0.6/cluster/addons/dns/README.md</a:t>
            </a:r>
            <a:endParaRPr lang="en-US" altLang="zh-CN" dirty="0"/>
          </a:p>
          <a:p>
            <a:r>
              <a:rPr lang="en-US" altLang="zh-CN" dirty="0"/>
              <a:t>K8S</a:t>
            </a:r>
            <a:r>
              <a:rPr lang="zh-CN" altLang="en-US" dirty="0"/>
              <a:t>基于裸金属搭建：</a:t>
            </a:r>
            <a:r>
              <a:rPr lang="en-US" altLang="zh-CN" dirty="0">
                <a:hlinkClick r:id="rId7"/>
              </a:rPr>
              <a:t>https://</a:t>
            </a:r>
            <a:r>
              <a:rPr lang="en-US" altLang="zh-CN" dirty="0" smtClean="0">
                <a:hlinkClick r:id="rId7"/>
              </a:rPr>
              <a:t>github.com/kubernetes/kubernetes/blob/master/docs/getting-started-guides/docker-multinode.md</a:t>
            </a:r>
            <a:endParaRPr lang="en-US" altLang="zh-CN" dirty="0"/>
          </a:p>
          <a:p>
            <a:r>
              <a:rPr lang="zh-CN" altLang="en-US" dirty="0"/>
              <a:t>主节点：</a:t>
            </a:r>
            <a:r>
              <a:rPr lang="en-US" altLang="zh-CN" dirty="0">
                <a:hlinkClick r:id="rId8"/>
              </a:rPr>
              <a:t>https://</a:t>
            </a:r>
            <a:r>
              <a:rPr lang="en-US" altLang="zh-CN" dirty="0" smtClean="0">
                <a:hlinkClick r:id="rId8"/>
              </a:rPr>
              <a:t>github.com/kubernetes/kubernetes/blob/master/docs/getting-started-guides/docker-multinode/master.md</a:t>
            </a:r>
            <a:endParaRPr lang="en-US" altLang="zh-CN" dirty="0"/>
          </a:p>
          <a:p>
            <a:r>
              <a:rPr lang="zh-CN" altLang="en-US" dirty="0"/>
              <a:t>备节点：</a:t>
            </a:r>
            <a:r>
              <a:rPr lang="en-US" altLang="zh-CN" dirty="0">
                <a:hlinkClick r:id="rId9"/>
              </a:rPr>
              <a:t>https://</a:t>
            </a:r>
            <a:r>
              <a:rPr lang="en-US" altLang="zh-CN" dirty="0" smtClean="0">
                <a:hlinkClick r:id="rId9"/>
              </a:rPr>
              <a:t>github.com/kubernetes/kubernetes/blob/master/docs/getting-started-guides/docker-multinode/worker.md</a:t>
            </a:r>
            <a:endParaRPr lang="en-US" altLang="zh-CN" dirty="0"/>
          </a:p>
          <a:p>
            <a:r>
              <a:rPr lang="zh-CN" altLang="en-US" dirty="0"/>
              <a:t>测试机群：</a:t>
            </a:r>
            <a:r>
              <a:rPr lang="en-US" altLang="zh-CN" dirty="0">
                <a:hlinkClick r:id="rId10"/>
              </a:rPr>
              <a:t>https://</a:t>
            </a:r>
            <a:r>
              <a:rPr lang="en-US" altLang="zh-CN" dirty="0" smtClean="0">
                <a:hlinkClick r:id="rId10"/>
              </a:rPr>
              <a:t>github.com/kubernetes/kubernetes/blob/master/docs/getting-started-guides/docker-multinode/testing.md</a:t>
            </a:r>
            <a:endParaRPr lang="en-US" altLang="zh-CN" dirty="0"/>
          </a:p>
          <a:p>
            <a:r>
              <a:rPr lang="en-US" altLang="zh-CN" dirty="0"/>
              <a:t>DNS</a:t>
            </a:r>
            <a:r>
              <a:rPr lang="zh-CN" altLang="en-US" dirty="0"/>
              <a:t>：</a:t>
            </a:r>
            <a:r>
              <a:rPr lang="en-US" altLang="zh-CN" dirty="0">
                <a:hlinkClick r:id="rId11"/>
              </a:rPr>
              <a:t>https://</a:t>
            </a:r>
            <a:r>
              <a:rPr lang="en-US" altLang="zh-CN" dirty="0" smtClean="0">
                <a:hlinkClick r:id="rId11"/>
              </a:rPr>
              <a:t>github.com/kubernetes/kubernetes/blob/master/docs/getting-started-guides/docker-multinode/deployDNS.md</a:t>
            </a:r>
            <a:endParaRPr lang="en-US" altLang="zh-CN" dirty="0"/>
          </a:p>
          <a:p>
            <a:r>
              <a:rPr lang="en-US" altLang="zh-CN" dirty="0"/>
              <a:t>DNS</a:t>
            </a:r>
            <a:r>
              <a:rPr lang="zh-CN" altLang="en-US" dirty="0"/>
              <a:t>验证：</a:t>
            </a:r>
            <a:r>
              <a:rPr lang="en-US" altLang="zh-CN" dirty="0">
                <a:hlinkClick r:id="rId12"/>
              </a:rPr>
              <a:t>https://</a:t>
            </a:r>
            <a:r>
              <a:rPr lang="en-US" altLang="zh-CN" dirty="0" smtClean="0">
                <a:hlinkClick r:id="rId12"/>
              </a:rPr>
              <a:t>github.com/kubernetes/kubernetes/tree/master/cluster/addons/dns#how-do-i-test-if-it-is-working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047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4</a:t>
            </a:r>
            <a:r>
              <a:rPr lang="zh-CN" altLang="en-US" b="0" dirty="0" smtClean="0"/>
              <a:t>、参考资料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3124" y="1099747"/>
            <a:ext cx="1093573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Docker Machine, Swarm,</a:t>
            </a:r>
            <a:r>
              <a:rPr lang="zh-CN" altLang="en-US" dirty="0"/>
              <a:t>和</a:t>
            </a:r>
            <a:r>
              <a:rPr lang="en-US" altLang="zh-CN" dirty="0"/>
              <a:t>Compose</a:t>
            </a:r>
            <a:r>
              <a:rPr lang="zh-CN" altLang="en-US" dirty="0"/>
              <a:t>编排分布式应用 ：</a:t>
            </a:r>
            <a:r>
              <a:rPr lang="en-US" altLang="zh-CN" dirty="0">
                <a:hlinkClick r:id="rId3"/>
              </a:rPr>
              <a:t>http://</a:t>
            </a:r>
            <a:r>
              <a:rPr lang="en-US" altLang="zh-CN" dirty="0" smtClean="0">
                <a:hlinkClick r:id="rId3"/>
              </a:rPr>
              <a:t>www.jdon.com/46901</a:t>
            </a:r>
            <a:endParaRPr lang="en-US" altLang="zh-CN" dirty="0"/>
          </a:p>
          <a:p>
            <a:r>
              <a:rPr lang="zh-CN" altLang="en-US" dirty="0"/>
              <a:t>使用 </a:t>
            </a:r>
            <a:r>
              <a:rPr lang="en-US" altLang="zh-CN" dirty="0"/>
              <a:t>Docker Swarm </a:t>
            </a:r>
            <a:r>
              <a:rPr lang="zh-CN" altLang="en-US" dirty="0"/>
              <a:t>对 </a:t>
            </a:r>
            <a:r>
              <a:rPr lang="en-US" altLang="zh-CN" dirty="0"/>
              <a:t>Docker </a:t>
            </a:r>
            <a:r>
              <a:rPr lang="zh-CN" altLang="en-US" dirty="0"/>
              <a:t>进行规模扩展 ：</a:t>
            </a:r>
            <a:r>
              <a:rPr lang="en-US" altLang="zh-CN" dirty="0">
                <a:hlinkClick r:id="rId4"/>
              </a:rPr>
              <a:t>http://</a:t>
            </a:r>
            <a:r>
              <a:rPr lang="en-US" altLang="zh-CN" dirty="0" smtClean="0">
                <a:hlinkClick r:id="rId4"/>
              </a:rPr>
              <a:t>www.oschina.net/translate/scaling-docker-with-swarm</a:t>
            </a:r>
            <a:endParaRPr lang="en-US" altLang="zh-CN" dirty="0"/>
          </a:p>
          <a:p>
            <a:r>
              <a:rPr lang="zh-CN" altLang="en-US" dirty="0"/>
              <a:t>剖析</a:t>
            </a:r>
            <a:r>
              <a:rPr lang="en-US" altLang="zh-CN" dirty="0"/>
              <a:t>Docker Swarm</a:t>
            </a:r>
            <a:r>
              <a:rPr lang="zh-CN" altLang="en-US" dirty="0"/>
              <a:t>和</a:t>
            </a:r>
            <a:r>
              <a:rPr lang="en-US" altLang="zh-CN" dirty="0" err="1"/>
              <a:t>Mesos</a:t>
            </a:r>
            <a:r>
              <a:rPr lang="zh-CN" altLang="en-US" dirty="0"/>
              <a:t>：是什么？如何结合？有什么优势？ ：</a:t>
            </a:r>
            <a:r>
              <a:rPr lang="en-US" altLang="zh-CN" dirty="0">
                <a:hlinkClick r:id="rId5"/>
              </a:rPr>
              <a:t>http://</a:t>
            </a:r>
            <a:r>
              <a:rPr lang="en-US" altLang="zh-CN" dirty="0" smtClean="0">
                <a:hlinkClick r:id="rId5"/>
              </a:rPr>
              <a:t>dockone.io/article/213</a:t>
            </a:r>
            <a:endParaRPr lang="en-US" altLang="zh-CN" dirty="0"/>
          </a:p>
          <a:p>
            <a:r>
              <a:rPr lang="zh-CN" altLang="en-US" dirty="0"/>
              <a:t>介绍</a:t>
            </a:r>
            <a:r>
              <a:rPr lang="en-US" altLang="zh-CN" dirty="0"/>
              <a:t>Docker Swarm + Mesos.pdf</a:t>
            </a:r>
            <a:r>
              <a:rPr lang="zh-CN" altLang="en-US" dirty="0"/>
              <a:t>：</a:t>
            </a:r>
            <a:r>
              <a:rPr lang="en-US" altLang="zh-CN" dirty="0">
                <a:hlinkClick r:id="rId6"/>
              </a:rPr>
              <a:t>http://</a:t>
            </a:r>
            <a:r>
              <a:rPr lang="en-US" altLang="zh-CN" dirty="0" smtClean="0">
                <a:hlinkClick r:id="rId6"/>
              </a:rPr>
              <a:t>www.open-open.com/doc/view/1de6a03a343e4f5cab8cf7fd6e883317</a:t>
            </a:r>
            <a:endParaRPr lang="en-US" altLang="zh-CN" dirty="0"/>
          </a:p>
          <a:p>
            <a:r>
              <a:rPr lang="zh-CN" altLang="en-US" dirty="0"/>
              <a:t>剖析</a:t>
            </a:r>
            <a:r>
              <a:rPr lang="en-US" altLang="zh-CN" dirty="0"/>
              <a:t>Docker Swarm</a:t>
            </a:r>
            <a:r>
              <a:rPr lang="zh-CN" altLang="en-US" dirty="0"/>
              <a:t>和</a:t>
            </a:r>
            <a:r>
              <a:rPr lang="en-US" altLang="zh-CN" dirty="0" err="1"/>
              <a:t>Mesos</a:t>
            </a:r>
            <a:r>
              <a:rPr lang="zh-CN" altLang="en-US" dirty="0"/>
              <a:t>的结合有何优势：</a:t>
            </a:r>
            <a:r>
              <a:rPr lang="en-US" altLang="zh-CN" dirty="0">
                <a:hlinkClick r:id="rId7"/>
              </a:rPr>
              <a:t>http://</a:t>
            </a:r>
            <a:r>
              <a:rPr lang="en-US" altLang="zh-CN" dirty="0" smtClean="0">
                <a:hlinkClick r:id="rId7"/>
              </a:rPr>
              <a:t>cloud.51cto.com/art/201503/467002.htm</a:t>
            </a:r>
            <a:endParaRPr lang="en-US" altLang="zh-CN" dirty="0"/>
          </a:p>
          <a:p>
            <a:r>
              <a:rPr lang="en-US" altLang="zh-CN" dirty="0" err="1"/>
              <a:t>Chronos+Marathon</a:t>
            </a:r>
            <a:r>
              <a:rPr lang="zh-CN" altLang="en-US" dirty="0"/>
              <a:t>：在</a:t>
            </a:r>
            <a:r>
              <a:rPr lang="en-US" altLang="zh-CN" dirty="0" err="1"/>
              <a:t>Mesos</a:t>
            </a:r>
            <a:r>
              <a:rPr lang="zh-CN" altLang="en-US" dirty="0"/>
              <a:t>上运行批量和长期高可用服务 ：</a:t>
            </a:r>
            <a:r>
              <a:rPr lang="en-US" altLang="zh-CN" dirty="0">
                <a:hlinkClick r:id="rId8"/>
              </a:rPr>
              <a:t>http://</a:t>
            </a:r>
            <a:r>
              <a:rPr lang="en-US" altLang="zh-CN" dirty="0" smtClean="0">
                <a:hlinkClick r:id="rId8"/>
              </a:rPr>
              <a:t>geek.csdn.net/news/detail/2578</a:t>
            </a:r>
            <a:endParaRPr lang="en-US" altLang="zh-CN" dirty="0"/>
          </a:p>
          <a:p>
            <a:r>
              <a:rPr lang="en-US" altLang="zh-CN" dirty="0" err="1"/>
              <a:t>Mesos</a:t>
            </a:r>
            <a:r>
              <a:rPr lang="zh-CN" altLang="en-US" dirty="0"/>
              <a:t>渐入主流，</a:t>
            </a:r>
            <a:r>
              <a:rPr lang="en-US" altLang="zh-CN" dirty="0"/>
              <a:t>Twitter</a:t>
            </a:r>
            <a:r>
              <a:rPr lang="zh-CN" altLang="en-US" dirty="0"/>
              <a:t>模式有望“无限复制”：</a:t>
            </a:r>
            <a:r>
              <a:rPr lang="en-US" altLang="zh-CN" dirty="0">
                <a:hlinkClick r:id="rId9"/>
              </a:rPr>
              <a:t>http://</a:t>
            </a:r>
            <a:r>
              <a:rPr lang="en-US" altLang="zh-CN" dirty="0" smtClean="0">
                <a:hlinkClick r:id="rId9"/>
              </a:rPr>
              <a:t>news.cecb2b.com/info/20140225/1939856.shtml</a:t>
            </a:r>
            <a:endParaRPr lang="en-US" altLang="zh-CN" dirty="0"/>
          </a:p>
          <a:p>
            <a:r>
              <a:rPr lang="en-US" altLang="zh-CN" dirty="0" err="1"/>
              <a:t>Mesos</a:t>
            </a:r>
            <a:r>
              <a:rPr lang="zh-CN" altLang="en-US" dirty="0"/>
              <a:t>框架对比：</a:t>
            </a:r>
            <a:r>
              <a:rPr lang="en-US" altLang="zh-CN" dirty="0"/>
              <a:t>Marathon </a:t>
            </a:r>
            <a:r>
              <a:rPr lang="zh-CN" altLang="en-US" dirty="0"/>
              <a:t>和 </a:t>
            </a:r>
            <a:r>
              <a:rPr lang="en-US" altLang="zh-CN" dirty="0"/>
              <a:t>Aurora</a:t>
            </a:r>
            <a:r>
              <a:rPr lang="zh-CN" altLang="en-US" dirty="0"/>
              <a:t>：</a:t>
            </a:r>
            <a:r>
              <a:rPr lang="en-US" altLang="zh-CN" dirty="0">
                <a:hlinkClick r:id="rId10"/>
              </a:rPr>
              <a:t>http://</a:t>
            </a:r>
            <a:r>
              <a:rPr lang="en-US" altLang="zh-CN" dirty="0" smtClean="0">
                <a:hlinkClick r:id="rId10"/>
              </a:rPr>
              <a:t>www.open-open.com/lib/view/open1431661251044.html</a:t>
            </a:r>
            <a:endParaRPr lang="en-US" altLang="zh-CN" dirty="0"/>
          </a:p>
          <a:p>
            <a:r>
              <a:rPr lang="en-US" altLang="zh-CN" dirty="0">
                <a:hlinkClick r:id="rId11"/>
              </a:rPr>
              <a:t>http://wenku.baidu.com/link?url=LiMoog3GkL3DMVzd1TDQPJD5HuznXVe0l0DPJmGThmsAxZYI-VSdks9m-ubAcmQsuoGQKWH2bIdzPB8QM8F1KBwjVuuTNgzNNK6MEY1aqU</a:t>
            </a:r>
            <a:r>
              <a:rPr lang="en-US" altLang="zh-CN" dirty="0" smtClean="0">
                <a:hlinkClick r:id="rId11"/>
              </a:rPr>
              <a:t>_</a:t>
            </a:r>
            <a:endParaRPr lang="en-US" altLang="zh-CN" dirty="0"/>
          </a:p>
          <a:p>
            <a:r>
              <a:rPr lang="zh-CN" altLang="en-US" dirty="0"/>
              <a:t>单机版</a:t>
            </a:r>
            <a:r>
              <a:rPr lang="en-US" altLang="zh-CN" dirty="0" err="1"/>
              <a:t>Mesos</a:t>
            </a:r>
            <a:r>
              <a:rPr lang="en-US" altLang="zh-CN" dirty="0"/>
              <a:t> + Marathon + Deimos + Docker</a:t>
            </a:r>
            <a:r>
              <a:rPr lang="zh-CN" altLang="en-US" dirty="0"/>
              <a:t>：</a:t>
            </a:r>
            <a:r>
              <a:rPr lang="en-US" altLang="zh-CN" dirty="0">
                <a:hlinkClick r:id="rId12"/>
              </a:rPr>
              <a:t>http://</a:t>
            </a:r>
            <a:r>
              <a:rPr lang="en-US" altLang="zh-CN" dirty="0" smtClean="0">
                <a:hlinkClick r:id="rId12"/>
              </a:rPr>
              <a:t>www.tuicool.com/articles/FjeAbq</a:t>
            </a:r>
            <a:endParaRPr lang="en-US" altLang="zh-CN" dirty="0"/>
          </a:p>
          <a:p>
            <a:r>
              <a:rPr lang="zh-CN" altLang="en-US" dirty="0"/>
              <a:t>开源项目</a:t>
            </a:r>
            <a:r>
              <a:rPr lang="en-US" altLang="zh-CN" dirty="0"/>
              <a:t>Marathon</a:t>
            </a:r>
            <a:r>
              <a:rPr lang="zh-CN" altLang="en-US" dirty="0"/>
              <a:t>：让你的数据中心像谷歌一样运行：</a:t>
            </a:r>
            <a:r>
              <a:rPr lang="en-US" altLang="zh-CN" dirty="0">
                <a:hlinkClick r:id="rId13"/>
              </a:rPr>
              <a:t>http://</a:t>
            </a:r>
            <a:r>
              <a:rPr lang="en-US" altLang="zh-CN" dirty="0" smtClean="0">
                <a:hlinkClick r:id="rId13"/>
              </a:rPr>
              <a:t>www.csdn.net/article/2013-09-06/2816861-Marathon</a:t>
            </a:r>
            <a:endParaRPr lang="en-US" altLang="zh-CN" dirty="0"/>
          </a:p>
          <a:p>
            <a:r>
              <a:rPr lang="zh-CN" altLang="en-US" dirty="0"/>
              <a:t>使用</a:t>
            </a:r>
            <a:r>
              <a:rPr lang="en-US" altLang="zh-CN" dirty="0" err="1"/>
              <a:t>Mesos</a:t>
            </a:r>
            <a:r>
              <a:rPr lang="zh-CN" altLang="en-US" dirty="0"/>
              <a:t>和</a:t>
            </a:r>
            <a:r>
              <a:rPr lang="en-US" altLang="zh-CN" dirty="0"/>
              <a:t>Marathon</a:t>
            </a:r>
            <a:r>
              <a:rPr lang="zh-CN" altLang="en-US" dirty="0"/>
              <a:t>管理</a:t>
            </a:r>
            <a:r>
              <a:rPr lang="en-US" altLang="zh-CN" dirty="0"/>
              <a:t>Docker</a:t>
            </a:r>
            <a:r>
              <a:rPr lang="zh-CN" altLang="en-US" dirty="0"/>
              <a:t>集群：</a:t>
            </a:r>
            <a:r>
              <a:rPr lang="en-US" altLang="zh-CN" dirty="0">
                <a:hlinkClick r:id="rId14"/>
              </a:rPr>
              <a:t>http://</a:t>
            </a:r>
            <a:r>
              <a:rPr lang="en-US" altLang="zh-CN" dirty="0" smtClean="0">
                <a:hlinkClick r:id="rId14"/>
              </a:rPr>
              <a:t>www.jdon.com/artichect/managing-docker-clusters-using-mesos-and-marathon.html</a:t>
            </a:r>
            <a:endParaRPr lang="en-US" altLang="zh-CN" dirty="0"/>
          </a:p>
          <a:p>
            <a:r>
              <a:rPr lang="en-US" altLang="zh-CN" dirty="0"/>
              <a:t>7</a:t>
            </a:r>
            <a:r>
              <a:rPr lang="zh-CN" altLang="en-US" dirty="0"/>
              <a:t>条命令在</a:t>
            </a:r>
            <a:r>
              <a:rPr lang="en-US" altLang="zh-CN" dirty="0" err="1"/>
              <a:t>docker</a:t>
            </a:r>
            <a:r>
              <a:rPr lang="zh-CN" altLang="en-US" dirty="0"/>
              <a:t>中部署</a:t>
            </a:r>
            <a:r>
              <a:rPr lang="en-US" altLang="zh-CN" dirty="0" err="1"/>
              <a:t>Mesos</a:t>
            </a:r>
            <a:r>
              <a:rPr lang="zh-CN" altLang="en-US" dirty="0"/>
              <a:t>集群</a:t>
            </a:r>
            <a:r>
              <a:rPr lang="en-US" altLang="zh-CN" dirty="0" smtClean="0"/>
              <a:t>:</a:t>
            </a:r>
          </a:p>
          <a:p>
            <a:r>
              <a:rPr lang="en-US" altLang="zh-CN" dirty="0" smtClean="0">
                <a:hlinkClick r:id="rId15"/>
              </a:rPr>
              <a:t>http</a:t>
            </a:r>
            <a:r>
              <a:rPr lang="en-US" altLang="zh-CN" dirty="0">
                <a:hlinkClick r:id="rId15"/>
              </a:rPr>
              <a:t>://</a:t>
            </a:r>
            <a:r>
              <a:rPr lang="en-US" altLang="zh-CN" dirty="0" smtClean="0">
                <a:hlinkClick r:id="rId15"/>
              </a:rPr>
              <a:t>blog.csdn.net/yangzhenping/article/details/42921211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66172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0" dirty="0"/>
              <a:t>5</a:t>
            </a:r>
            <a:r>
              <a:rPr lang="zh-CN" altLang="en-US" b="0" dirty="0" smtClean="0"/>
              <a:t>、附录</a:t>
            </a:r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93124" y="1099747"/>
            <a:ext cx="1093573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</a:t>
            </a:r>
            <a:r>
              <a:rPr lang="en-US" altLang="zh-CN" dirty="0" smtClean="0"/>
              <a:t>MySQL</a:t>
            </a:r>
            <a:r>
              <a:rPr lang="zh-CN" altLang="en-US" dirty="0" smtClean="0"/>
              <a:t>实施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 smtClean="0"/>
              <a:t>现有方案，不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化</a:t>
            </a:r>
            <a:endParaRPr lang="en-US" altLang="zh-CN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dirty="0" smtClean="0"/>
              <a:t>Docker</a:t>
            </a:r>
            <a:r>
              <a:rPr lang="zh-CN" altLang="en-US" dirty="0" smtClean="0"/>
              <a:t>化：存储怎么解决（静态本地存储、分布式存储、存储卷）</a:t>
            </a:r>
            <a:endParaRPr lang="en-US" altLang="zh-CN" dirty="0" smtClean="0"/>
          </a:p>
          <a:p>
            <a:pPr lvl="3"/>
            <a:r>
              <a:rPr lang="zh-CN" altLang="en-US" dirty="0" smtClean="0"/>
              <a:t>服务形式如何（单容器、主备模式）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zh-CN" altLang="en-US" dirty="0"/>
              <a:t>、</a:t>
            </a:r>
            <a:r>
              <a:rPr lang="en-US" altLang="zh-CN" dirty="0" smtClean="0"/>
              <a:t>MySQL</a:t>
            </a:r>
            <a:r>
              <a:rPr lang="zh-CN" altLang="en-US" dirty="0" smtClean="0"/>
              <a:t>外服务存储方案：分布式存储、本地存储</a:t>
            </a:r>
            <a:endParaRPr lang="en-US" altLang="zh-CN" dirty="0" smtClean="0"/>
          </a:p>
          <a:p>
            <a:r>
              <a:rPr lang="en-US" altLang="zh-CN" dirty="0" smtClean="0"/>
              <a:t>3</a:t>
            </a:r>
            <a:r>
              <a:rPr lang="zh-CN" altLang="en-US" dirty="0" smtClean="0"/>
              <a:t>、日志：当前分布式日志（需要兼容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方案）</a:t>
            </a:r>
            <a:endParaRPr lang="en-US" altLang="zh-CN" dirty="0" smtClean="0"/>
          </a:p>
          <a:p>
            <a:r>
              <a:rPr lang="en-US" altLang="zh-CN" dirty="0" smtClean="0"/>
              <a:t>4</a:t>
            </a:r>
            <a:r>
              <a:rPr lang="zh-CN" altLang="en-US" dirty="0" smtClean="0"/>
              <a:t>、</a:t>
            </a:r>
            <a:r>
              <a:rPr lang="en-US" altLang="zh-CN" dirty="0" err="1" smtClean="0"/>
              <a:t>DockerHub</a:t>
            </a:r>
            <a:r>
              <a:rPr lang="zh-CN" altLang="en-US" dirty="0" smtClean="0"/>
              <a:t>搭建（最还有</a:t>
            </a:r>
            <a:r>
              <a:rPr lang="en-US" altLang="zh-CN" dirty="0" smtClean="0"/>
              <a:t>UI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r>
              <a:rPr lang="en-US" altLang="zh-CN" dirty="0" smtClean="0"/>
              <a:t>5</a:t>
            </a:r>
            <a:r>
              <a:rPr lang="zh-CN" altLang="en-US" dirty="0" smtClean="0"/>
              <a:t>、各组件</a:t>
            </a:r>
            <a:r>
              <a:rPr lang="en-US" altLang="zh-CN" dirty="0" smtClean="0"/>
              <a:t>Docker</a:t>
            </a:r>
            <a:r>
              <a:rPr lang="zh-CN" altLang="en-US" dirty="0" smtClean="0"/>
              <a:t>化实施（镜像分级、角色、</a:t>
            </a:r>
            <a:r>
              <a:rPr lang="en-US" altLang="zh-CN" dirty="0" err="1" smtClean="0"/>
              <a:t>Dockerfile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r>
              <a:rPr lang="en-US" altLang="zh-CN" dirty="0" smtClean="0"/>
              <a:t>6</a:t>
            </a:r>
            <a:r>
              <a:rPr lang="zh-CN" altLang="en-US" dirty="0" smtClean="0"/>
              <a:t>、自动化部署</a:t>
            </a:r>
            <a:endParaRPr lang="en-US" altLang="zh-CN" dirty="0" smtClean="0"/>
          </a:p>
          <a:p>
            <a:r>
              <a:rPr lang="en-US" altLang="zh-CN" dirty="0" smtClean="0"/>
              <a:t>7</a:t>
            </a:r>
            <a:r>
              <a:rPr lang="zh-CN" altLang="en-US" dirty="0" smtClean="0"/>
              <a:t>、相应流程规范</a:t>
            </a:r>
            <a:endParaRPr lang="en-US" altLang="zh-CN" dirty="0" smtClean="0"/>
          </a:p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6380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 txBox="1">
            <a:spLocks/>
          </p:cNvSpPr>
          <p:nvPr/>
        </p:nvSpPr>
        <p:spPr>
          <a:xfrm>
            <a:off x="395786" y="1326254"/>
            <a:ext cx="11650646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en-US" altLang="zh-CN" sz="9600" dirty="0" smtClean="0">
                <a:ln w="73025">
                  <a:noFill/>
                </a:ln>
                <a:solidFill>
                  <a:srgbClr val="DB2914"/>
                </a:solidFill>
                <a:latin typeface="Kozuka Gothic Pr6N H" panose="020B0800000000000000" pitchFamily="34" charset="-128"/>
                <a:ea typeface="Kozuka Gothic Pr6N H" panose="020B0800000000000000" pitchFamily="34" charset="-128"/>
                <a:cs typeface="经典繁仿黑" pitchFamily="49" charset="-122"/>
              </a:rPr>
              <a:t>Q</a:t>
            </a:r>
            <a:r>
              <a:rPr lang="en-US" altLang="zh-CN" sz="2000" dirty="0" smtClean="0">
                <a:ln w="73025">
                  <a:noFill/>
                </a:ln>
                <a:solidFill>
                  <a:schemeClr val="bg2">
                    <a:lumMod val="75000"/>
                  </a:schemeClr>
                </a:solidFill>
                <a:latin typeface="Kozuka Gothic Pr6N H" panose="020B0800000000000000" pitchFamily="34" charset="-128"/>
                <a:ea typeface="Kozuka Gothic Pr6N H" panose="020B0800000000000000" pitchFamily="34" charset="-128"/>
                <a:cs typeface="经典繁仿黑" pitchFamily="49" charset="-122"/>
              </a:rPr>
              <a:t>&amp;</a:t>
            </a:r>
            <a:r>
              <a:rPr lang="en-US" altLang="zh-CN" sz="9600" dirty="0" smtClean="0">
                <a:ln w="73025">
                  <a:noFill/>
                </a:ln>
                <a:solidFill>
                  <a:srgbClr val="0070C0"/>
                </a:solidFill>
                <a:latin typeface="Kozuka Gothic Pr6N H" panose="020B0800000000000000" pitchFamily="34" charset="-128"/>
                <a:ea typeface="Kozuka Gothic Pr6N H" panose="020B0800000000000000" pitchFamily="34" charset="-128"/>
                <a:cs typeface="经典繁仿黑" pitchFamily="49" charset="-122"/>
              </a:rPr>
              <a:t>A</a:t>
            </a:r>
            <a:endParaRPr lang="zh-CN" altLang="en-US" sz="9600" dirty="0" smtClean="0">
              <a:ln w="73025">
                <a:noFill/>
              </a:ln>
              <a:solidFill>
                <a:srgbClr val="0070C0"/>
              </a:solidFill>
              <a:latin typeface="Kozuka Gothic Pr6N H" panose="020B0800000000000000" pitchFamily="34" charset="-128"/>
              <a:ea typeface="Kozuka Gothic Pr6N H" panose="020B0800000000000000" pitchFamily="34" charset="-128"/>
              <a:cs typeface="经典繁仿黑" pitchFamily="49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zh-CN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243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主题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主题1" id="{4201AB68-F712-4A20-BD8F-ED526A4B7926}" vid="{32971323-82D7-4126-8509-8565352CB30B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</Template>
  <TotalTime>16501</TotalTime>
  <Words>2520</Words>
  <Application>Microsoft Office PowerPoint</Application>
  <PresentationFormat>自定义</PresentationFormat>
  <Paragraphs>383</Paragraphs>
  <Slides>22</Slides>
  <Notes>21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主题1</vt:lpstr>
      <vt:lpstr> 基于Docker的云平台  Docker进阶</vt:lpstr>
      <vt:lpstr>主要内容</vt:lpstr>
      <vt:lpstr>1、问题引入-解决什么问题？</vt:lpstr>
      <vt:lpstr>1、问题引入-问题分类</vt:lpstr>
      <vt:lpstr>2、解决方案—我们需要什么样的云平台？</vt:lpstr>
      <vt:lpstr>2、解决方案—我们需要什么样的云平台？</vt:lpstr>
      <vt:lpstr>3、Docker开源项目介绍-Docker三剑客</vt:lpstr>
      <vt:lpstr>3、Docker开源项目介绍-Docker三剑客</vt:lpstr>
      <vt:lpstr>3、Docker开源项目介绍-Docker三剑客</vt:lpstr>
      <vt:lpstr>3、Docker开源项目介绍-mesos+marathon</vt:lpstr>
      <vt:lpstr>3、Docker开源项目介绍-mesos+marathon</vt:lpstr>
      <vt:lpstr>3、Docker开源项目介绍-kubernetes</vt:lpstr>
      <vt:lpstr>3、Docker开源项目介绍-kubernetes</vt:lpstr>
      <vt:lpstr>4、参考资料</vt:lpstr>
      <vt:lpstr>4、参考资料</vt:lpstr>
      <vt:lpstr>4、参考资料</vt:lpstr>
      <vt:lpstr>4、参考资料</vt:lpstr>
      <vt:lpstr>4、参考资料</vt:lpstr>
      <vt:lpstr>4、参考资料</vt:lpstr>
      <vt:lpstr>4、参考资料</vt:lpstr>
      <vt:lpstr>5、附录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贴吧环境3.0进展说明</dc:title>
  <dc:creator>wei li</dc:creator>
  <cp:lastModifiedBy>dell</cp:lastModifiedBy>
  <cp:revision>2306</cp:revision>
  <dcterms:created xsi:type="dcterms:W3CDTF">2013-10-14T04:22:13Z</dcterms:created>
  <dcterms:modified xsi:type="dcterms:W3CDTF">2016-03-17T07:16:43Z</dcterms:modified>
</cp:coreProperties>
</file>